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60" r:id="rId3"/>
    <p:sldId id="261" r:id="rId4"/>
    <p:sldId id="277" r:id="rId5"/>
    <p:sldId id="282" r:id="rId6"/>
    <p:sldId id="281" r:id="rId7"/>
    <p:sldId id="311" r:id="rId8"/>
    <p:sldId id="310" r:id="rId9"/>
    <p:sldId id="309" r:id="rId10"/>
    <p:sldId id="308" r:id="rId11"/>
    <p:sldId id="269" r:id="rId12"/>
    <p:sldId id="300" r:id="rId13"/>
    <p:sldId id="287" r:id="rId14"/>
    <p:sldId id="307" r:id="rId15"/>
    <p:sldId id="267" r:id="rId16"/>
    <p:sldId id="316" r:id="rId17"/>
    <p:sldId id="331" r:id="rId18"/>
    <p:sldId id="332" r:id="rId19"/>
    <p:sldId id="326" r:id="rId20"/>
    <p:sldId id="327" r:id="rId21"/>
    <p:sldId id="328" r:id="rId22"/>
    <p:sldId id="264" r:id="rId23"/>
    <p:sldId id="317" r:id="rId24"/>
    <p:sldId id="318" r:id="rId25"/>
    <p:sldId id="319" r:id="rId26"/>
    <p:sldId id="325" r:id="rId27"/>
    <p:sldId id="320" r:id="rId28"/>
    <p:sldId id="322" r:id="rId29"/>
    <p:sldId id="324" r:id="rId30"/>
    <p:sldId id="330" r:id="rId31"/>
    <p:sldId id="329" r:id="rId32"/>
    <p:sldId id="315" r:id="rId33"/>
    <p:sldId id="303" r:id="rId34"/>
    <p:sldId id="30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9933FF"/>
    <a:srgbClr val="CCCCFF"/>
    <a:srgbClr val="660033"/>
    <a:srgbClr val="F98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332" autoAdjust="0"/>
  </p:normalViewPr>
  <p:slideViewPr>
    <p:cSldViewPr snapToGrid="0">
      <p:cViewPr>
        <p:scale>
          <a:sx n="66" d="100"/>
          <a:sy n="66" d="100"/>
        </p:scale>
        <p:origin x="1190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39EE7-F5F4-4B3A-8A0E-EA89B534D63A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12B3-8C20-455F-9340-C7F79C943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CDAAE-EBA2-4B2E-964A-6E28AA2C2BFD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61FE9-6546-4BA8-A195-166DC90D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9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6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1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6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40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61FE9-6546-4BA8-A195-166DC90D63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0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1EB90-66D6-4EAB-A2CD-4ED4AEBF2056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709C-9479-41A8-BB29-3B949A3A3080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29A6-CFC1-4FC3-BB9F-837DE0C30955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3F56-9C7E-4714-846E-AE4F62FD667D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94EC-C580-41CD-8E4F-3F1347ACAF9C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FE1B-5441-4622-AEB8-B3E020CA0030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F4EA-AB0C-43D3-B864-3ED0EFA9CED7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3615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7"/>
            <a:ext cx="8596668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313367"/>
            <a:ext cx="6348499" cy="544633"/>
          </a:xfr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GitHub: </a:t>
            </a:r>
            <a:r>
              <a:rPr lang="fr-FR" dirty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dirty="0"/>
              <a:t>           Documentation: </a:t>
            </a:r>
            <a:r>
              <a:rPr lang="fr-FR" dirty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97541" y="6480778"/>
            <a:ext cx="683339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5" y="6362771"/>
            <a:ext cx="6348499" cy="544633"/>
          </a:xfr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rPr lang="fr-FR" dirty="0"/>
              <a:t>GitHub: </a:t>
            </a:r>
            <a:r>
              <a:rPr lang="fr-FR" dirty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dirty="0"/>
              <a:t>           Documentation: </a:t>
            </a:r>
            <a:r>
              <a:rPr lang="fr-FR" dirty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6" y="6492875"/>
            <a:ext cx="683339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668035" y="6492875"/>
            <a:ext cx="11402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26447" y="6405864"/>
            <a:ext cx="6348499" cy="544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GitHub: </a:t>
            </a:r>
            <a:r>
              <a:rPr lang="fr-FR">
                <a:solidFill>
                  <a:srgbClr val="00B050"/>
                </a:solidFill>
              </a:rPr>
              <a:t>https://github.com/HPC-buildtest/buildtest-framework</a:t>
            </a:r>
            <a:r>
              <a:rPr lang="fr-FR"/>
              <a:t>           Documentation: </a:t>
            </a:r>
            <a:r>
              <a:rPr lang="fr-FR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539778" y="653596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98D1-A8EC-47B3-B2A9-2FC32046FE0B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02CA-B004-4CFD-B838-D3FA10E3E8CA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B6B48-41A9-4071-9958-B559F4E41312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6869-A345-4FF7-8CBC-D5BD39DFA229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145CB-F74C-4C63-A0CD-E2D68B015431}" type="datetime1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GitHub: https://github.com/HPC-buildtest/buildtest-framework           Documentation: 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5" r:id="rId6"/>
    <p:sldLayoutId id="2147483666" r:id="rId7"/>
    <p:sldLayoutId id="2147483657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7" r:id="rId14"/>
    <p:sldLayoutId id="2147483659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hyperlink" Target="https://lmod.readthedocs.io/en/latest/136_spider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buildtest.rtfd.i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uildtest.readthedocs.io/en/latest/configuring_buildtest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://buildtest.rtfd.io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PC-buildtest/buildtest-framework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1.png"/><Relationship Id="rId4" Type="http://schemas.openxmlformats.org/officeDocument/2006/relationships/hyperlink" Target="http://buildtest.rtfd.i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uildtest.rtfd.io/" TargetMode="External"/><Relationship Id="rId4" Type="http://schemas.openxmlformats.org/officeDocument/2006/relationships/hyperlink" Target="https://github.com/HPC-buildtest/buildtest-framewor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://buildtest.rtfd.io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PC-buildtest/buildtest-framework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://buildtest.rtfd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PC-buildtest/buildtest-framework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buildtest.rtfd.io/" TargetMode="External"/><Relationship Id="rId3" Type="http://schemas.openxmlformats.org/officeDocument/2006/relationships/hyperlink" Target="https://codecov.io/gh/HPC-buildtest/buildtest-framework" TargetMode="External"/><Relationship Id="rId7" Type="http://schemas.openxmlformats.org/officeDocument/2006/relationships/hyperlink" Target="https://github.com/HPC-buildtest/buildtest-framewor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PC-buildtest/buildtest-framework" TargetMode="External"/><Relationship Id="rId3" Type="http://schemas.openxmlformats.org/officeDocument/2006/relationships/hyperlink" Target="https://github.com/marketplace/stale" TargetMode="External"/><Relationship Id="rId7" Type="http://schemas.openxmlformats.org/officeDocument/2006/relationships/hyperlink" Target="https://github.com/marketplace/actions/urls-checker" TargetMode="External"/><Relationship Id="rId2" Type="http://schemas.openxmlformats.org/officeDocument/2006/relationships/hyperlink" Target="https://github.com/marketplace/issue-label-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rketplace/actions/black-code-formatter" TargetMode="External"/><Relationship Id="rId5" Type="http://schemas.openxmlformats.org/officeDocument/2006/relationships/hyperlink" Target="https://github.com/marketplace/pull-request-size" TargetMode="External"/><Relationship Id="rId4" Type="http://schemas.openxmlformats.org/officeDocument/2006/relationships/hyperlink" Target="https://github.com/marketplace/trafico-pull-request-labeler" TargetMode="External"/><Relationship Id="rId9" Type="http://schemas.openxmlformats.org/officeDocument/2006/relationships/hyperlink" Target="http://buildtest.rtfd.io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marketplace/actions/black-code-formatter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overalls.io/github/HPC-buildtest/buildtest-framework" TargetMode="External"/><Relationship Id="rId3" Type="http://schemas.openxmlformats.org/officeDocument/2006/relationships/hyperlink" Target="http://buildtest.readthedocs.io/" TargetMode="External"/><Relationship Id="rId7" Type="http://schemas.openxmlformats.org/officeDocument/2006/relationships/hyperlink" Target="https://travis-ci.com/HPC-buildtest/buildtest-framework" TargetMode="External"/><Relationship Id="rId12" Type="http://schemas.openxmlformats.org/officeDocument/2006/relationships/hyperlink" Target="http://buildtest.rtfd.io/" TargetMode="External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cov.io/gh/HPC-buildtest/buildtest-framework" TargetMode="External"/><Relationship Id="rId11" Type="http://schemas.openxmlformats.org/officeDocument/2006/relationships/hyperlink" Target="https://dashboard.guardrails.io/default/gh/HPC-buildtest" TargetMode="External"/><Relationship Id="rId5" Type="http://schemas.openxmlformats.org/officeDocument/2006/relationships/hyperlink" Target="https://readthedocs.org/projects/buildtest/" TargetMode="External"/><Relationship Id="rId10" Type="http://schemas.openxmlformats.org/officeDocument/2006/relationships/hyperlink" Target="https://app.snyk.io/org/hpc-buildtest/" TargetMode="External"/><Relationship Id="rId4" Type="http://schemas.openxmlformats.org/officeDocument/2006/relationships/hyperlink" Target="https://github.com/HPC-buildtest/buildtest-framework" TargetMode="External"/><Relationship Id="rId9" Type="http://schemas.openxmlformats.org/officeDocument/2006/relationships/hyperlink" Target="https://www.codefactor.io/repository/github/hpc-buildtest/buildtest-framewor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test.rtfd.io/" TargetMode="External"/><Relationship Id="rId2" Type="http://schemas.openxmlformats.org/officeDocument/2006/relationships/hyperlink" Target="https://github.com/HPC-buildtest/buildtest-frame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buildtest.rtfd.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-buildtest/buildtest-framewor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uildtest.rtfd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uildtest.rtfd.io/" TargetMode="External"/><Relationship Id="rId5" Type="http://schemas.openxmlformats.org/officeDocument/2006/relationships/hyperlink" Target="https://github.com/HPC-buildtest/buildtest-framework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E732-456C-44D0-8048-29297F71E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772" y="2361537"/>
            <a:ext cx="8795831" cy="1308683"/>
          </a:xfrm>
        </p:spPr>
        <p:txBody>
          <a:bodyPr/>
          <a:lstStyle/>
          <a:p>
            <a:pPr algn="ctr"/>
            <a:r>
              <a:rPr lang="en-US" sz="4000" dirty="0" err="1">
                <a:solidFill>
                  <a:srgbClr val="3366CC"/>
                </a:solidFill>
              </a:rPr>
              <a:t>Buildtest</a:t>
            </a:r>
            <a:r>
              <a:rPr lang="en-US" sz="4000" dirty="0">
                <a:solidFill>
                  <a:srgbClr val="3366CC"/>
                </a:solidFill>
              </a:rPr>
              <a:t>: HPC Software Stack Testing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D069E-6B57-4842-81FF-894E6511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8181878" cy="1398622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2500" dirty="0">
                <a:solidFill>
                  <a:srgbClr val="9933FF"/>
                </a:solidFill>
              </a:rPr>
              <a:t>Shahzeb Siddiqui (</a:t>
            </a:r>
            <a:r>
              <a:rPr lang="en-US" sz="2500" dirty="0">
                <a:solidFill>
                  <a:srgbClr val="9933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Shahzeb.Siddiqui@3ds.com</a:t>
            </a:r>
            <a:r>
              <a:rPr lang="en-US" sz="2500" dirty="0">
                <a:solidFill>
                  <a:srgbClr val="9933FF"/>
                </a:solidFill>
              </a:rPr>
              <a:t>) </a:t>
            </a:r>
          </a:p>
          <a:p>
            <a:pPr algn="ctr"/>
            <a:r>
              <a:rPr lang="en-US" sz="2500" dirty="0">
                <a:solidFill>
                  <a:srgbClr val="9933FF"/>
                </a:solidFill>
              </a:rPr>
              <a:t>Dassault </a:t>
            </a:r>
            <a:r>
              <a:rPr lang="en-US" sz="2500" dirty="0" err="1">
                <a:solidFill>
                  <a:srgbClr val="9933FF"/>
                </a:solidFill>
              </a:rPr>
              <a:t>Systemes</a:t>
            </a:r>
            <a:endParaRPr lang="en-US" sz="2500" dirty="0">
              <a:solidFill>
                <a:srgbClr val="9933FF"/>
              </a:solidFill>
            </a:endParaRPr>
          </a:p>
          <a:p>
            <a:pPr algn="ctr"/>
            <a:r>
              <a:rPr lang="en-US" sz="2500" dirty="0">
                <a:solidFill>
                  <a:srgbClr val="9933FF"/>
                </a:solidFill>
              </a:rPr>
              <a:t>5</a:t>
            </a:r>
            <a:r>
              <a:rPr lang="en-US" sz="2500" baseline="30000" dirty="0">
                <a:solidFill>
                  <a:srgbClr val="9933FF"/>
                </a:solidFill>
              </a:rPr>
              <a:t>th</a:t>
            </a:r>
            <a:r>
              <a:rPr lang="en-US" sz="2500" dirty="0">
                <a:solidFill>
                  <a:srgbClr val="9933FF"/>
                </a:solidFill>
              </a:rPr>
              <a:t> </a:t>
            </a:r>
            <a:r>
              <a:rPr lang="en-US" sz="2500" dirty="0" err="1">
                <a:solidFill>
                  <a:srgbClr val="9933FF"/>
                </a:solidFill>
              </a:rPr>
              <a:t>Easybuild</a:t>
            </a:r>
            <a:r>
              <a:rPr lang="en-US" sz="2500" dirty="0">
                <a:solidFill>
                  <a:srgbClr val="9933FF"/>
                </a:solidFill>
              </a:rPr>
              <a:t> User Meeting</a:t>
            </a:r>
          </a:p>
          <a:p>
            <a:pPr algn="ctr"/>
            <a:r>
              <a:rPr lang="en-US" sz="2500" dirty="0">
                <a:solidFill>
                  <a:srgbClr val="9933FF"/>
                </a:solidFill>
              </a:rPr>
              <a:t>01/30/2020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EF9A0-0247-4780-A3CA-BB3D506D8CF3}"/>
              </a:ext>
            </a:extLst>
          </p:cNvPr>
          <p:cNvSpPr txBox="1"/>
          <p:nvPr/>
        </p:nvSpPr>
        <p:spPr>
          <a:xfrm>
            <a:off x="595618" y="5528345"/>
            <a:ext cx="782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endParaRPr lang="en-US" dirty="0"/>
          </a:p>
          <a:p>
            <a:r>
              <a:rPr lang="en-US" dirty="0"/>
              <a:t>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0D4E0-3864-4BD2-8BD0-0B735A721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612" y="702182"/>
            <a:ext cx="2825606" cy="13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6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19"/>
    </mc:Choice>
    <mc:Fallback xmlns="">
      <p:transition spd="slow" advTm="3571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6CB7-D804-45B4-83FF-5F554C72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0BBEB-4359-41EC-8523-EEDC2146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A0541-39A1-4A2E-9240-A11ACB495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3" t="35987" r="28495" b="9229"/>
          <a:stretch/>
        </p:blipFill>
        <p:spPr>
          <a:xfrm>
            <a:off x="3623360" y="1316514"/>
            <a:ext cx="8864200" cy="5529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7D626-E922-488E-878B-C54F0E12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34" t="65022" r="49874" b="14545"/>
          <a:stretch/>
        </p:blipFill>
        <p:spPr>
          <a:xfrm>
            <a:off x="-63706" y="2759835"/>
            <a:ext cx="3841379" cy="1802166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8533C47-2A4B-45CC-AAF5-54F168088116}"/>
              </a:ext>
            </a:extLst>
          </p:cNvPr>
          <p:cNvCxnSpPr>
            <a:cxnSpLocks/>
          </p:cNvCxnSpPr>
          <p:nvPr/>
        </p:nvCxnSpPr>
        <p:spPr>
          <a:xfrm>
            <a:off x="1052945" y="3599473"/>
            <a:ext cx="3123490" cy="1526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1744263" y="4081208"/>
            <a:ext cx="2432172" cy="2208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4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35"/>
    </mc:Choice>
    <mc:Fallback xmlns="">
      <p:transition spd="slow" advTm="6193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Buildtest</a:t>
            </a:r>
            <a:r>
              <a:rPr lang="en-US" dirty="0"/>
              <a:t> keeps track of every build in a </a:t>
            </a:r>
            <a:r>
              <a:rPr lang="en-US" dirty="0" err="1"/>
              <a:t>json</a:t>
            </a:r>
            <a:r>
              <a:rPr lang="en-US" dirty="0"/>
              <a:t> file (</a:t>
            </a:r>
            <a:r>
              <a:rPr lang="en-US" dirty="0" err="1">
                <a:solidFill>
                  <a:srgbClr val="00B050"/>
                </a:solidFill>
              </a:rPr>
              <a:t>build.json</a:t>
            </a:r>
            <a:r>
              <a:rPr lang="en-US" dirty="0"/>
              <a:t>). The </a:t>
            </a:r>
            <a:r>
              <a:rPr lang="en-US" b="1" dirty="0"/>
              <a:t>build ID</a:t>
            </a:r>
            <a:r>
              <a:rPr lang="en-US" dirty="0"/>
              <a:t> that can be used to retrieve tests, logs, and run tests</a:t>
            </a:r>
          </a:p>
          <a:p>
            <a:r>
              <a:rPr lang="en-US" dirty="0"/>
              <a:t>To retrieve a report of all builds: </a:t>
            </a:r>
            <a:r>
              <a:rPr lang="en-US" b="1" dirty="0" err="1">
                <a:solidFill>
                  <a:srgbClr val="0070C0"/>
                </a:solidFill>
              </a:rPr>
              <a:t>buildtest</a:t>
            </a:r>
            <a:r>
              <a:rPr lang="en-US" b="1" dirty="0">
                <a:solidFill>
                  <a:srgbClr val="0070C0"/>
                </a:solidFill>
              </a:rPr>
              <a:t> build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67" t="77704" r="26115" b="8876"/>
          <a:stretch/>
        </p:blipFill>
        <p:spPr>
          <a:xfrm>
            <a:off x="589679" y="2738741"/>
            <a:ext cx="11012642" cy="13805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9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5"/>
    </mc:Choice>
    <mc:Fallback xmlns="">
      <p:transition spd="slow" advTm="3313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 Locally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8"/>
            <a:ext cx="8596668" cy="18344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Running </a:t>
            </a:r>
            <a:r>
              <a:rPr lang="en-US" b="1" dirty="0" err="1">
                <a:solidFill>
                  <a:srgbClr val="0070C0"/>
                </a:solidFill>
              </a:rPr>
              <a:t>buildtest</a:t>
            </a:r>
            <a:r>
              <a:rPr lang="en-US" b="1" dirty="0">
                <a:solidFill>
                  <a:srgbClr val="0070C0"/>
                </a:solidFill>
              </a:rPr>
              <a:t> build run &lt;ID&gt;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will run all test scripts that corresponds to the build ID.</a:t>
            </a:r>
          </a:p>
          <a:p>
            <a:r>
              <a:rPr lang="en-US" dirty="0" err="1"/>
              <a:t>Buildtest</a:t>
            </a:r>
            <a:r>
              <a:rPr lang="en-US" dirty="0"/>
              <a:t> will write a </a:t>
            </a:r>
            <a:r>
              <a:rPr lang="en-US" dirty="0">
                <a:solidFill>
                  <a:srgbClr val="FF0000"/>
                </a:solidFill>
              </a:rPr>
              <a:t>.run </a:t>
            </a:r>
            <a:r>
              <a:rPr lang="en-US" dirty="0">
                <a:solidFill>
                  <a:schemeClr val="tx1"/>
                </a:solidFill>
              </a:rPr>
              <a:t>file that contains output of all tests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A zero exit status will be a </a:t>
            </a:r>
            <a:r>
              <a:rPr lang="en-US" dirty="0">
                <a:solidFill>
                  <a:srgbClr val="00B050"/>
                </a:solidFill>
              </a:rPr>
              <a:t>PASSED</a:t>
            </a:r>
            <a:r>
              <a:rPr lang="en-US" dirty="0">
                <a:solidFill>
                  <a:schemeClr val="tx1"/>
                </a:solidFill>
              </a:rPr>
              <a:t> test and non-zero will be a </a:t>
            </a:r>
            <a:r>
              <a:rPr lang="en-US" dirty="0">
                <a:solidFill>
                  <a:srgbClr val="FF0000"/>
                </a:solidFill>
              </a:rPr>
              <a:t>FAILED </a:t>
            </a:r>
            <a:r>
              <a:rPr lang="en-US" dirty="0">
                <a:solidFill>
                  <a:schemeClr val="tx1"/>
                </a:solidFill>
              </a:rPr>
              <a:t>test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500" t="35727" r="33937" b="50000"/>
          <a:stretch/>
        </p:blipFill>
        <p:spPr>
          <a:xfrm>
            <a:off x="871100" y="3493443"/>
            <a:ext cx="8710506" cy="1309216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1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2"/>
    </mc:Choice>
    <mc:Fallback xmlns="">
      <p:transition spd="slow" advTm="637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165913" cy="1320800"/>
          </a:xfrm>
        </p:spPr>
        <p:txBody>
          <a:bodyPr/>
          <a:lstStyle/>
          <a:p>
            <a:r>
              <a:rPr lang="en-US" dirty="0"/>
              <a:t>Integration with Spider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7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 err="1"/>
              <a:t>Buildtest</a:t>
            </a:r>
            <a:r>
              <a:rPr lang="en-US" dirty="0"/>
              <a:t> solves the module load problem by parsing json content by executing: </a:t>
            </a:r>
            <a:r>
              <a:rPr lang="en-US" dirty="0">
                <a:solidFill>
                  <a:srgbClr val="00B050"/>
                </a:solidFill>
              </a:rPr>
              <a:t>spider –o spider-json $BUILDTEST_MODULEPATH </a:t>
            </a:r>
          </a:p>
          <a:p>
            <a:r>
              <a:rPr lang="en-US" dirty="0" err="1">
                <a:solidFill>
                  <a:schemeClr val="tx1"/>
                </a:solidFill>
              </a:rPr>
              <a:t>Buildtest</a:t>
            </a:r>
            <a:r>
              <a:rPr lang="en-US" dirty="0">
                <a:solidFill>
                  <a:schemeClr val="tx1"/>
                </a:solidFill>
              </a:rPr>
              <a:t> leverages spider to load modules into test.</a:t>
            </a:r>
          </a:p>
          <a:p>
            <a:r>
              <a:rPr lang="en-US" dirty="0">
                <a:solidFill>
                  <a:schemeClr val="tx1"/>
                </a:solidFill>
              </a:rPr>
              <a:t>Spider is automatically updated when MODULEPATH changes! </a:t>
            </a:r>
          </a:p>
          <a:p>
            <a:r>
              <a:rPr lang="en-US" dirty="0">
                <a:solidFill>
                  <a:schemeClr val="tx1"/>
                </a:solidFill>
              </a:rPr>
              <a:t>For more details on spider refer to the documentation: </a:t>
            </a:r>
            <a:r>
              <a:rPr lang="en-US" dirty="0">
                <a:hlinkClick r:id="rId2"/>
              </a:rPr>
              <a:t>https://lmod.readthedocs.io/en/latest/136_spider.html</a:t>
            </a:r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GitHub: </a:t>
            </a:r>
            <a:r>
              <a:rPr lang="en-US">
                <a:hlinkClick r:id="rId3"/>
              </a:rPr>
              <a:t>https://github.com/HPC-buildtest/buildtest-framework</a:t>
            </a:r>
            <a:r>
              <a:rPr lang="en-US"/>
              <a:t>           Documentation: </a:t>
            </a:r>
            <a:r>
              <a:rPr lang="en-US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1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0"/>
    </mc:Choice>
    <mc:Fallback xmlns="">
      <p:transition spd="slow" advTm="6302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Spider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80" y="1466107"/>
            <a:ext cx="5429563" cy="425862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09520" y="1808480"/>
            <a:ext cx="48361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74240" y="1656080"/>
            <a:ext cx="772160" cy="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3200" y="2560320"/>
            <a:ext cx="223246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7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24"/>
    </mc:Choice>
    <mc:Fallback xmlns="">
      <p:transition spd="slow" advTm="5472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85527"/>
            <a:ext cx="4970992" cy="2272073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Buildtest</a:t>
            </a:r>
            <a:r>
              <a:rPr lang="en-US" dirty="0"/>
              <a:t> will retrieve spider record from </a:t>
            </a:r>
            <a:r>
              <a:rPr lang="en-US" dirty="0" err="1"/>
              <a:t>Lmod</a:t>
            </a:r>
            <a:r>
              <a:rPr lang="en-US" dirty="0"/>
              <a:t> and present full canonical module name and path to module file.</a:t>
            </a:r>
          </a:p>
          <a:p>
            <a:r>
              <a:rPr lang="en-US" dirty="0" err="1"/>
              <a:t>Buildtest</a:t>
            </a:r>
            <a:r>
              <a:rPr lang="en-US" dirty="0"/>
              <a:t> will retrieve modules from all trees defined by </a:t>
            </a:r>
            <a:r>
              <a:rPr lang="en-US" b="1" dirty="0"/>
              <a:t>BUILDTEST_MODULEPATH</a:t>
            </a:r>
          </a:p>
          <a:p>
            <a:r>
              <a:rPr lang="en-US" dirty="0"/>
              <a:t>The default configuration for </a:t>
            </a:r>
            <a:r>
              <a:rPr lang="en-US" b="1" dirty="0" err="1"/>
              <a:t>buildtest</a:t>
            </a:r>
            <a:r>
              <a:rPr lang="en-US" b="1" dirty="0"/>
              <a:t> module list</a:t>
            </a:r>
            <a:r>
              <a:rPr lang="en-US" dirty="0"/>
              <a:t> is defined as follows: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GitHub: </a:t>
            </a:r>
            <a:r>
              <a:rPr lang="en-US">
                <a:hlinkClick r:id="rId3"/>
              </a:rPr>
              <a:t>https://github.com/HPC-buildtest/buildtest-framework</a:t>
            </a:r>
            <a:r>
              <a:rPr lang="en-US"/>
              <a:t>           Documentation: </a:t>
            </a:r>
            <a:r>
              <a:rPr lang="en-US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35F4F-C5A6-4725-B863-590E42DE84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28" t="23317" r="13281" b="4914"/>
          <a:stretch/>
        </p:blipFill>
        <p:spPr>
          <a:xfrm>
            <a:off x="5782882" y="1385527"/>
            <a:ext cx="6129912" cy="3644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88840-B350-4555-9F1A-680E33513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490" y="3792488"/>
            <a:ext cx="2152650" cy="11620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2280D23-254C-4A41-A44D-820A2DB18C05}"/>
              </a:ext>
            </a:extLst>
          </p:cNvPr>
          <p:cNvSpPr txBox="1">
            <a:spLocks/>
          </p:cNvSpPr>
          <p:nvPr/>
        </p:nvSpPr>
        <p:spPr>
          <a:xfrm>
            <a:off x="743385" y="5089426"/>
            <a:ext cx="9616856" cy="951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0B050"/>
                </a:solidFill>
              </a:rPr>
              <a:t>exclude_version_files</a:t>
            </a:r>
            <a:r>
              <a:rPr lang="en-US" dirty="0">
                <a:solidFill>
                  <a:srgbClr val="00B050"/>
                </a:solidFill>
              </a:rPr>
              <a:t>: true</a:t>
            </a:r>
            <a:r>
              <a:rPr lang="en-US" dirty="0"/>
              <a:t> will ignore </a:t>
            </a:r>
            <a:r>
              <a:rPr lang="en-US" b="1" dirty="0"/>
              <a:t>.version</a:t>
            </a:r>
            <a:r>
              <a:rPr lang="en-US" dirty="0"/>
              <a:t>, </a:t>
            </a:r>
            <a:r>
              <a:rPr lang="en-US" b="1" dirty="0"/>
              <a:t>.</a:t>
            </a:r>
            <a:r>
              <a:rPr lang="en-US" b="1" dirty="0" err="1"/>
              <a:t>modulerc</a:t>
            </a:r>
            <a:r>
              <a:rPr lang="en-US" dirty="0"/>
              <a:t>, and </a:t>
            </a:r>
            <a:r>
              <a:rPr lang="en-US" b="1" dirty="0"/>
              <a:t>.</a:t>
            </a:r>
            <a:r>
              <a:rPr lang="en-US" b="1" dirty="0" err="1"/>
              <a:t>modulerc.lua</a:t>
            </a:r>
            <a:endParaRPr lang="en-US" b="1" dirty="0"/>
          </a:p>
          <a:p>
            <a:r>
              <a:rPr lang="en-US" dirty="0" err="1">
                <a:solidFill>
                  <a:srgbClr val="00B050"/>
                </a:solidFill>
              </a:rPr>
              <a:t>querylimit</a:t>
            </a:r>
            <a:r>
              <a:rPr lang="en-US" dirty="0">
                <a:solidFill>
                  <a:srgbClr val="00B050"/>
                </a:solidFill>
              </a:rPr>
              <a:t>: -1 </a:t>
            </a:r>
            <a:r>
              <a:rPr lang="en-US" dirty="0">
                <a:solidFill>
                  <a:schemeClr val="tx1"/>
                </a:solidFill>
              </a:rPr>
              <a:t>Controls number of entries to print. A negative or 0 will print all entries</a:t>
            </a:r>
          </a:p>
          <a:p>
            <a:r>
              <a:rPr lang="en-US" dirty="0">
                <a:solidFill>
                  <a:srgbClr val="00B050"/>
                </a:solidFill>
              </a:rPr>
              <a:t>include: [] </a:t>
            </a:r>
            <a:r>
              <a:rPr lang="en-US" dirty="0">
                <a:solidFill>
                  <a:schemeClr val="tx1"/>
                </a:solidFill>
              </a:rPr>
              <a:t>filter output by list of module full canonical name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55"/>
    </mc:Choice>
    <mc:Fallback xmlns="">
      <p:transition spd="slow" advTm="8205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8F0E-C133-4C15-87C5-DC3B0CE4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Filtered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795D-345F-407F-AEAB-0B46B9D48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7"/>
            <a:ext cx="3468538" cy="3880773"/>
          </a:xfrm>
        </p:spPr>
        <p:txBody>
          <a:bodyPr/>
          <a:lstStyle/>
          <a:p>
            <a:r>
              <a:rPr lang="en-US" dirty="0"/>
              <a:t>In order to filter modules </a:t>
            </a:r>
            <a:r>
              <a:rPr lang="en-US" b="1" dirty="0"/>
              <a:t>GCC, Python, </a:t>
            </a:r>
            <a:r>
              <a:rPr lang="en-US" b="1" dirty="0" err="1"/>
              <a:t>zlib</a:t>
            </a:r>
            <a:r>
              <a:rPr lang="en-US" b="1" dirty="0"/>
              <a:t>. </a:t>
            </a:r>
            <a:r>
              <a:rPr lang="en-US" dirty="0"/>
              <a:t>You can specify this in </a:t>
            </a:r>
            <a:r>
              <a:rPr lang="en-US" dirty="0" err="1"/>
              <a:t>buildtest</a:t>
            </a:r>
            <a:r>
              <a:rPr lang="en-US" dirty="0"/>
              <a:t> configuration </a:t>
            </a:r>
            <a:r>
              <a:rPr lang="en-US" b="1" dirty="0"/>
              <a:t>(</a:t>
            </a:r>
            <a:r>
              <a:rPr lang="en-US" b="1" dirty="0" err="1"/>
              <a:t>settings.yml</a:t>
            </a:r>
            <a:r>
              <a:rPr lang="en-US" b="1" dirty="0"/>
              <a:t>) </a:t>
            </a:r>
            <a:r>
              <a:rPr lang="en-US" dirty="0"/>
              <a:t>or via command line option -</a:t>
            </a:r>
            <a:r>
              <a:rPr lang="en-US" b="1" dirty="0"/>
              <a:t>–filter-include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90D4D-126E-471B-981F-B8848E5C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B0D98-9162-48C4-91F0-DA054011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9" t="33297" r="26966" b="16561"/>
          <a:stretch/>
        </p:blipFill>
        <p:spPr>
          <a:xfrm>
            <a:off x="4145872" y="1347941"/>
            <a:ext cx="7892255" cy="4607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32EF4-953B-4D73-956D-23961E7FD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53" y="3382217"/>
            <a:ext cx="2247900" cy="685800"/>
          </a:xfrm>
          <a:prstGeom prst="rect">
            <a:avLst/>
          </a:prstGeom>
        </p:spPr>
      </p:pic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8"/>
    </mc:Choice>
    <mc:Fallback xmlns="">
      <p:transition spd="slow" advTm="1769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Buildtest</a:t>
            </a:r>
            <a:r>
              <a:rPr lang="en-US" dirty="0" smtClean="0"/>
              <a:t>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66108"/>
            <a:ext cx="9842885" cy="172967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Buildtest</a:t>
            </a:r>
            <a:r>
              <a:rPr lang="en-US" dirty="0" smtClean="0"/>
              <a:t> configuration file is stored in </a:t>
            </a:r>
            <a:r>
              <a:rPr lang="en-US" dirty="0" smtClean="0">
                <a:solidFill>
                  <a:srgbClr val="FF0000"/>
                </a:solidFill>
              </a:rPr>
              <a:t>$HOME/.</a:t>
            </a:r>
            <a:r>
              <a:rPr lang="en-US" dirty="0" err="1" smtClean="0">
                <a:solidFill>
                  <a:srgbClr val="FF0000"/>
                </a:solidFill>
              </a:rPr>
              <a:t>buildtest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settings.yml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configuration is automatically placed if not found or deleted accidently.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To view or edit the configuration file you can run: </a:t>
            </a:r>
            <a:r>
              <a:rPr lang="en-US" dirty="0" err="1" smtClean="0">
                <a:solidFill>
                  <a:schemeClr val="accent1"/>
                </a:solidFill>
              </a:rPr>
              <a:t>buildtest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config</a:t>
            </a:r>
            <a:r>
              <a:rPr lang="en-US" dirty="0" smtClean="0">
                <a:solidFill>
                  <a:schemeClr val="accent1"/>
                </a:solidFill>
              </a:rPr>
              <a:t> view </a:t>
            </a:r>
            <a:r>
              <a:rPr lang="en-US" dirty="0" smtClean="0">
                <a:solidFill>
                  <a:schemeClr val="tx1"/>
                </a:solidFill>
              </a:rPr>
              <a:t>or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buildtest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config</a:t>
            </a:r>
            <a:r>
              <a:rPr lang="en-US" dirty="0" smtClean="0">
                <a:solidFill>
                  <a:schemeClr val="accent1"/>
                </a:solidFill>
              </a:rPr>
              <a:t> edit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To learn more see how to Configure </a:t>
            </a:r>
            <a:r>
              <a:rPr lang="en-US" dirty="0" err="1" smtClean="0">
                <a:solidFill>
                  <a:schemeClr val="tx1"/>
                </a:solidFill>
              </a:rPr>
              <a:t>buildtest</a:t>
            </a:r>
            <a:r>
              <a:rPr lang="en-US" dirty="0" smtClean="0">
                <a:solidFill>
                  <a:schemeClr val="tx1"/>
                </a:solidFill>
              </a:rPr>
              <a:t> at </a:t>
            </a:r>
            <a:r>
              <a:rPr lang="en-US" dirty="0">
                <a:hlinkClick r:id="rId2"/>
              </a:rPr>
              <a:t>https://buildtest.readthedocs.io/en/latest/configuring_buildtest.html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14" t="59737" r="71083" b="8963"/>
          <a:stretch/>
        </p:blipFill>
        <p:spPr>
          <a:xfrm>
            <a:off x="3322051" y="3330074"/>
            <a:ext cx="3859083" cy="283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Buildtest</a:t>
            </a:r>
            <a:r>
              <a:rPr lang="en-US" dirty="0" smtClean="0"/>
              <a:t>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6107"/>
            <a:ext cx="9311618" cy="3880773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buildtest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can report the configuration settings </a:t>
            </a:r>
            <a:r>
              <a:rPr lang="en-US" dirty="0" smtClean="0">
                <a:solidFill>
                  <a:schemeClr val="tx1"/>
                </a:solidFill>
              </a:rPr>
              <a:t>by running </a:t>
            </a:r>
            <a:r>
              <a:rPr lang="en-US" dirty="0" err="1" smtClean="0">
                <a:solidFill>
                  <a:srgbClr val="00B050"/>
                </a:solidFill>
              </a:rPr>
              <a:t>buildtest</a:t>
            </a:r>
            <a:r>
              <a:rPr lang="en-US" dirty="0" smtClean="0">
                <a:solidFill>
                  <a:srgbClr val="00B050"/>
                </a:solidFill>
              </a:rPr>
              <a:t> show </a:t>
            </a:r>
            <a:r>
              <a:rPr lang="en-US" dirty="0" smtClean="0">
                <a:solidFill>
                  <a:srgbClr val="00B050"/>
                </a:solidFill>
              </a:rPr>
              <a:t>–</a:t>
            </a:r>
            <a:r>
              <a:rPr lang="en-US" dirty="0" err="1" smtClean="0">
                <a:solidFill>
                  <a:srgbClr val="00B050"/>
                </a:solidFill>
              </a:rPr>
              <a:t>config</a:t>
            </a:r>
            <a:endParaRPr lang="en-US" dirty="0" smtClean="0">
              <a:solidFill>
                <a:srgbClr val="00B05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GitHub: </a:t>
            </a:r>
            <a:r>
              <a:rPr lang="fr-FR" smtClean="0">
                <a:solidFill>
                  <a:srgbClr val="00B050"/>
                </a:solidFill>
              </a:rPr>
              <a:t>https://github.com/HPC-buildtest/buildtest-framework</a:t>
            </a:r>
            <a:r>
              <a:rPr lang="fr-FR" smtClean="0"/>
              <a:t>           Documentation: </a:t>
            </a:r>
            <a:r>
              <a:rPr lang="fr-FR" smtClean="0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833" t="44815" r="1167" b="12370"/>
          <a:stretch/>
        </p:blipFill>
        <p:spPr>
          <a:xfrm>
            <a:off x="289753" y="2407113"/>
            <a:ext cx="11536487" cy="29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5335-EE1E-4644-A70E-41A9AB83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Stampede2 Use Case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07B1A-FA2E-4E30-B776-204BB4D31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Case: User wants to find all modules built for intel/18.  </a:t>
            </a:r>
          </a:p>
          <a:p>
            <a:pPr marL="0" indent="0">
              <a:buNone/>
            </a:pPr>
            <a:r>
              <a:rPr lang="en-US" dirty="0" smtClean="0"/>
              <a:t>1. User </a:t>
            </a:r>
            <a:r>
              <a:rPr lang="en-US" dirty="0"/>
              <a:t>can set root of module tree which will update BUILDTEST_MODULEPATH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2. User can view list of module trees 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D1531-F9B8-4B22-88D6-22555BFA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BC808-5564-4A1C-AAA1-93324D502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2" y="2407113"/>
            <a:ext cx="10592719" cy="739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92387B-FE05-4FB2-94A1-4EC91D8A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2" y="3964138"/>
            <a:ext cx="8258734" cy="565432"/>
          </a:xfrm>
          <a:prstGeom prst="rect">
            <a:avLst/>
          </a:prstGeom>
        </p:spPr>
      </p:pic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66"/>
    </mc:Choice>
    <mc:Fallback xmlns="">
      <p:transition spd="slow" advTm="3886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8704-5218-4AC9-9A65-F3E23A29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0CA3-F386-43F7-9CEA-EB2D047F5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Framework Requirements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The framework is capable </a:t>
            </a:r>
            <a:r>
              <a:rPr lang="en-US" dirty="0"/>
              <a:t>of </a:t>
            </a:r>
            <a:r>
              <a:rPr lang="en-US" dirty="0" smtClean="0"/>
              <a:t>testing </a:t>
            </a:r>
            <a:r>
              <a:rPr lang="en-US" dirty="0"/>
              <a:t>of installed </a:t>
            </a:r>
            <a:r>
              <a:rPr lang="en-US" dirty="0" smtClean="0"/>
              <a:t>software in HPC </a:t>
            </a:r>
            <a:r>
              <a:rPr lang="en-US" dirty="0" smtClean="0"/>
              <a:t>Software </a:t>
            </a:r>
            <a:r>
              <a:rPr lang="en-US" dirty="0"/>
              <a:t>S</a:t>
            </a:r>
            <a:r>
              <a:rPr lang="en-US" dirty="0" smtClean="0"/>
              <a:t>tack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framework </a:t>
            </a:r>
            <a:r>
              <a:rPr lang="en-US" dirty="0" smtClean="0"/>
              <a:t>is able to integrate with </a:t>
            </a:r>
            <a:r>
              <a:rPr lang="en-US" dirty="0"/>
              <a:t>module system</a:t>
            </a:r>
          </a:p>
          <a:p>
            <a:pPr lvl="1"/>
            <a:r>
              <a:rPr lang="en-US" dirty="0" smtClean="0"/>
              <a:t>The framework provides </a:t>
            </a:r>
            <a:r>
              <a:rPr lang="en-US" dirty="0"/>
              <a:t>users with a markup language for writing </a:t>
            </a:r>
            <a:r>
              <a:rPr lang="en-US" dirty="0" smtClean="0"/>
              <a:t>tests</a:t>
            </a:r>
            <a:endParaRPr lang="en-US" dirty="0"/>
          </a:p>
          <a:p>
            <a:pPr lvl="1"/>
            <a:r>
              <a:rPr lang="en-US" dirty="0" smtClean="0"/>
              <a:t>The framework is able to automate test </a:t>
            </a:r>
            <a:r>
              <a:rPr lang="en-US" dirty="0"/>
              <a:t>creation and execution</a:t>
            </a:r>
          </a:p>
          <a:p>
            <a:pPr lvl="1"/>
            <a:r>
              <a:rPr lang="en-US" dirty="0" smtClean="0"/>
              <a:t>The framework provides a test repository that is community driven</a:t>
            </a:r>
            <a:endParaRPr lang="en-US" dirty="0"/>
          </a:p>
          <a:p>
            <a:r>
              <a:rPr lang="en-US" dirty="0" err="1" smtClean="0"/>
              <a:t>Buildtest</a:t>
            </a:r>
            <a:r>
              <a:rPr lang="en-US" dirty="0" smtClean="0"/>
              <a:t> </a:t>
            </a:r>
            <a:r>
              <a:rPr lang="en-US" dirty="0"/>
              <a:t>is not meant to replace tools like </a:t>
            </a:r>
            <a:r>
              <a:rPr lang="en-US" dirty="0">
                <a:solidFill>
                  <a:srgbClr val="9933FF"/>
                </a:solidFill>
              </a:rPr>
              <a:t>make</a:t>
            </a:r>
            <a:r>
              <a:rPr lang="en-US" dirty="0"/>
              <a:t>, </a:t>
            </a:r>
            <a:r>
              <a:rPr lang="en-US" dirty="0" err="1">
                <a:solidFill>
                  <a:srgbClr val="9933FF"/>
                </a:solidFill>
              </a:rPr>
              <a:t>cmake</a:t>
            </a:r>
            <a:r>
              <a:rPr lang="en-US" dirty="0"/>
              <a:t>, or </a:t>
            </a:r>
            <a:r>
              <a:rPr lang="en-US" dirty="0" err="1">
                <a:solidFill>
                  <a:srgbClr val="9933FF"/>
                </a:solidFill>
              </a:rPr>
              <a:t>autoconf</a:t>
            </a:r>
            <a:r>
              <a:rPr lang="en-US" dirty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GitHub: </a:t>
            </a:r>
            <a:r>
              <a:rPr lang="en-US">
                <a:hlinkClick r:id="rId3"/>
              </a:rPr>
              <a:t>https://github.com/HPC-buildtest/buildtest-framework</a:t>
            </a:r>
            <a:r>
              <a:rPr lang="en-US"/>
              <a:t>           Documentation: </a:t>
            </a:r>
            <a:r>
              <a:rPr lang="en-US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76"/>
    </mc:Choice>
    <mc:Fallback xmlns="">
      <p:transition spd="slow" advTm="8367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82F1-29A0-4292-A1AB-08F7991D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Stampede2 Use Case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9446-3A3C-4491-B4E0-697417CA7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08" y="1449026"/>
            <a:ext cx="5237691" cy="1562843"/>
          </a:xfrm>
        </p:spPr>
        <p:txBody>
          <a:bodyPr>
            <a:normAutofit/>
          </a:bodyPr>
          <a:lstStyle/>
          <a:p>
            <a:r>
              <a:rPr lang="en-US" dirty="0"/>
              <a:t>Same output you would see when running </a:t>
            </a:r>
            <a:r>
              <a:rPr lang="en-US" b="1" dirty="0"/>
              <a:t>module av</a:t>
            </a:r>
          </a:p>
          <a:p>
            <a:r>
              <a:rPr lang="en-US" dirty="0" err="1"/>
              <a:t>Buildtest</a:t>
            </a:r>
            <a:r>
              <a:rPr lang="en-US" dirty="0"/>
              <a:t> will report all modules in tree /opt/apps/intel/18/</a:t>
            </a:r>
            <a:r>
              <a:rPr lang="en-US" dirty="0" err="1"/>
              <a:t>modulefiles</a:t>
            </a:r>
            <a:endParaRPr lang="en-US" dirty="0"/>
          </a:p>
          <a:p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E4843-A62F-47F3-B2FE-B7BF83B5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31B4B-2DD9-4C75-9A4E-234FF3B3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74" y="1446678"/>
            <a:ext cx="6348499" cy="4525816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46"/>
    </mc:Choice>
    <mc:Fallback xmlns="">
      <p:transition spd="slow" advTm="1574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79B2-79A8-433B-9E09-4647E4FE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Stampede2 Use Case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9C1CE-7744-4087-A933-DB8044CE4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6107"/>
            <a:ext cx="4285191" cy="2179611"/>
          </a:xfrm>
        </p:spPr>
        <p:txBody>
          <a:bodyPr/>
          <a:lstStyle/>
          <a:p>
            <a:r>
              <a:rPr lang="en-US" dirty="0"/>
              <a:t>Previously we saw 30 modules, in /opt/app/intel18/</a:t>
            </a:r>
            <a:r>
              <a:rPr lang="en-US" dirty="0" err="1"/>
              <a:t>modulefiles</a:t>
            </a:r>
            <a:r>
              <a:rPr lang="en-US" dirty="0"/>
              <a:t> but there are 320 modules when counting all subtrees. </a:t>
            </a:r>
          </a:p>
          <a:p>
            <a:r>
              <a:rPr lang="en-US" dirty="0"/>
              <a:t>Lua and non-</a:t>
            </a:r>
            <a:r>
              <a:rPr lang="en-US" dirty="0" err="1"/>
              <a:t>lua</a:t>
            </a:r>
            <a:r>
              <a:rPr lang="en-US" dirty="0"/>
              <a:t> modules are color coded which can help spot modules quickly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BB592-EFC4-45C6-A112-9E3DE244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4F585-B0FC-4326-B732-F44FCE16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8" y="1576084"/>
            <a:ext cx="6573817" cy="222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C3BEF-7772-41F5-841D-3A4E34F4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924" y="1888393"/>
            <a:ext cx="4218122" cy="185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4D735-9DAF-457F-A8E0-C9FEA495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735" y="3838610"/>
            <a:ext cx="83820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4CB23-31E4-494E-A5FC-7A4C8F597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735" y="4423461"/>
            <a:ext cx="8382000" cy="1509299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7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4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9"/>
    </mc:Choice>
    <mc:Fallback xmlns="">
      <p:transition spd="slow" advTm="7189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A5C6-02DF-408F-96F9-B6FB9F3C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Load Testing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C62B-D1F6-44D0-A3BF-74780C64E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72" y="1404810"/>
            <a:ext cx="9329708" cy="1359983"/>
          </a:xfrm>
        </p:spPr>
        <p:txBody>
          <a:bodyPr>
            <a:normAutofit/>
          </a:bodyPr>
          <a:lstStyle/>
          <a:p>
            <a:r>
              <a:rPr lang="en-US" dirty="0" err="1"/>
              <a:t>Buildtest</a:t>
            </a:r>
            <a:r>
              <a:rPr lang="en-US" dirty="0"/>
              <a:t> can automate </a:t>
            </a:r>
            <a:r>
              <a:rPr lang="en-US" b="1" dirty="0"/>
              <a:t>module load</a:t>
            </a:r>
            <a:r>
              <a:rPr lang="en-US" dirty="0"/>
              <a:t> test for a module tree specified in BUILDTEST_MODULEPATH</a:t>
            </a:r>
            <a:r>
              <a:rPr lang="en-US" b="1" dirty="0"/>
              <a:t>.</a:t>
            </a:r>
          </a:p>
          <a:p>
            <a:r>
              <a:rPr lang="en-US" dirty="0"/>
              <a:t>Since v0.7.5, </a:t>
            </a:r>
            <a:r>
              <a:rPr lang="en-US" dirty="0" err="1"/>
              <a:t>buildtest</a:t>
            </a:r>
            <a:r>
              <a:rPr lang="en-US" dirty="0"/>
              <a:t> provides a few configuration options to control behavior of module </a:t>
            </a:r>
            <a:r>
              <a:rPr lang="en-US" dirty="0" err="1"/>
              <a:t>loadtest</a:t>
            </a:r>
            <a:r>
              <a:rPr lang="en-US" dirty="0"/>
              <a:t>. The following configuration can be found in </a:t>
            </a:r>
            <a:r>
              <a:rPr lang="en-US" b="1" dirty="0" err="1"/>
              <a:t>settings.yml</a:t>
            </a:r>
            <a:endParaRPr lang="en-US" b="1" dirty="0"/>
          </a:p>
          <a:p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/>
              <a:t>GitHub: </a:t>
            </a:r>
            <a:r>
              <a:rPr lang="en-US">
                <a:hlinkClick r:id="rId3"/>
              </a:rPr>
              <a:t>https://github.com/HPC-buildtest/buildtest-framework</a:t>
            </a:r>
            <a:r>
              <a:rPr lang="en-US"/>
              <a:t>           Documentation: </a:t>
            </a:r>
            <a:r>
              <a:rPr lang="en-US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12BB-CA4B-4694-97B4-FDEF4D2E1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698" y="2764793"/>
            <a:ext cx="1977085" cy="11174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628EEC-AA33-42B9-9680-F66EAE15B07C}"/>
              </a:ext>
            </a:extLst>
          </p:cNvPr>
          <p:cNvSpPr txBox="1">
            <a:spLocks/>
          </p:cNvSpPr>
          <p:nvPr/>
        </p:nvSpPr>
        <p:spPr>
          <a:xfrm>
            <a:off x="577772" y="3903649"/>
            <a:ext cx="9329708" cy="1359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default, </a:t>
            </a:r>
            <a:r>
              <a:rPr lang="en-US" dirty="0" err="1"/>
              <a:t>buildtest</a:t>
            </a:r>
            <a:r>
              <a:rPr lang="en-US" dirty="0"/>
              <a:t> will run test in sub-shell but you can run them in </a:t>
            </a:r>
            <a:r>
              <a:rPr lang="en-US" b="1" dirty="0"/>
              <a:t>login shell</a:t>
            </a:r>
            <a:r>
              <a:rPr lang="en-US" dirty="0"/>
              <a:t> if </a:t>
            </a:r>
            <a:r>
              <a:rPr lang="en-US" dirty="0">
                <a:solidFill>
                  <a:schemeClr val="accent2"/>
                </a:solidFill>
              </a:rPr>
              <a:t>login: true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 err="1"/>
              <a:t>Buildtest</a:t>
            </a:r>
            <a:r>
              <a:rPr lang="en-US" dirty="0"/>
              <a:t> will purge modules before loading modules, this is controlled by </a:t>
            </a:r>
            <a:r>
              <a:rPr lang="en-US" dirty="0">
                <a:solidFill>
                  <a:schemeClr val="accent2"/>
                </a:solidFill>
              </a:rPr>
              <a:t>purge_modules: true</a:t>
            </a:r>
          </a:p>
          <a:p>
            <a:r>
              <a:rPr lang="en-US" dirty="0"/>
              <a:t>User can control how many tests to run before terminating by using </a:t>
            </a:r>
            <a:r>
              <a:rPr lang="en-US" dirty="0">
                <a:solidFill>
                  <a:schemeClr val="accent2"/>
                </a:solidFill>
              </a:rPr>
              <a:t>numtest</a:t>
            </a:r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 negative or zero will run all tests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0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59"/>
    </mc:Choice>
    <mc:Fallback xmlns="">
      <p:transition spd="slow" advTm="6425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DC21-5A9B-441D-B8F7-D8C3F0B0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Load Testing (2/3)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9C839-34F1-4D87-8108-AA528332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E3049-0A1E-47FB-95EF-C0118FEEE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6" t="53894" r="781" b="6324"/>
          <a:stretch/>
        </p:blipFill>
        <p:spPr>
          <a:xfrm>
            <a:off x="279553" y="1582641"/>
            <a:ext cx="10225221" cy="28316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6640" y="1737360"/>
            <a:ext cx="2712720" cy="162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7762-F48C-41D2-839D-56DA0AFC27CC}"/>
              </a:ext>
            </a:extLst>
          </p:cNvPr>
          <p:cNvSpPr/>
          <p:nvPr/>
        </p:nvSpPr>
        <p:spPr>
          <a:xfrm>
            <a:off x="3976386" y="1336835"/>
            <a:ext cx="1428734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Command Executed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05"/>
    </mc:Choice>
    <mc:Fallback xmlns="">
      <p:transition spd="slow" advTm="3520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0C1E-DCBA-4385-AFDA-86B40655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Load Testing (3/3)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F8295-CA1C-492D-BF00-A45E3F03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57BA2-4663-4905-B477-481B1F416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04" r="4922" b="58798"/>
          <a:stretch/>
        </p:blipFill>
        <p:spPr>
          <a:xfrm>
            <a:off x="245149" y="1804561"/>
            <a:ext cx="15363991" cy="273951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62AB70-3562-48D0-BBBF-B78EA4405BFA}"/>
              </a:ext>
            </a:extLst>
          </p:cNvPr>
          <p:cNvSpPr/>
          <p:nvPr/>
        </p:nvSpPr>
        <p:spPr>
          <a:xfrm>
            <a:off x="3215640" y="1988820"/>
            <a:ext cx="3329940" cy="16764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90109E-4AEB-48A1-8655-19D46CDFC9E1}"/>
              </a:ext>
            </a:extLst>
          </p:cNvPr>
          <p:cNvSpPr/>
          <p:nvPr/>
        </p:nvSpPr>
        <p:spPr>
          <a:xfrm>
            <a:off x="6682740" y="1988820"/>
            <a:ext cx="3870960" cy="1676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FA7762-F48C-41D2-839D-56DA0AFC27CC}"/>
              </a:ext>
            </a:extLst>
          </p:cNvPr>
          <p:cNvSpPr/>
          <p:nvPr/>
        </p:nvSpPr>
        <p:spPr>
          <a:xfrm>
            <a:off x="4464066" y="1732442"/>
            <a:ext cx="1250934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Command Executed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4F55EBF-AE44-4B5A-9D77-8A0104593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0252" y="1696839"/>
            <a:ext cx="1097915" cy="21544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ctr">
              <a:buNone/>
            </a:pPr>
            <a:r>
              <a:rPr lang="en-US" sz="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 File Tested</a:t>
            </a: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5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5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3"/>
    </mc:Choice>
    <mc:Fallback xmlns="">
      <p:transition spd="slow" advTm="3611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B17A-61C8-45A1-B06F-32B8C2550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</a:t>
            </a:r>
            <a:r>
              <a:rPr lang="en-US" dirty="0" err="1"/>
              <a:t>EasyBuild</a:t>
            </a:r>
            <a:r>
              <a:rPr lang="en-US" dirty="0"/>
              <a:t> and </a:t>
            </a:r>
            <a:r>
              <a:rPr lang="en-US" dirty="0" err="1"/>
              <a:t>Spack</a:t>
            </a:r>
            <a:r>
              <a:rPr lang="en-US" dirty="0"/>
              <a:t> Modules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CCA1B-DDA0-4EAB-B082-781CC7ED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F5C55-28C1-4816-AA65-07866724C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2" t="43001" r="55833" b="24973"/>
          <a:stretch/>
        </p:blipFill>
        <p:spPr>
          <a:xfrm>
            <a:off x="336958" y="2212261"/>
            <a:ext cx="4638710" cy="3129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3A564-7896-4F36-AFE6-4E9EB9EE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4" t="46429" r="48809" b="15549"/>
          <a:stretch/>
        </p:blipFill>
        <p:spPr>
          <a:xfrm>
            <a:off x="5316044" y="2217448"/>
            <a:ext cx="4992621" cy="3129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83AB5-95C5-4EC0-A3BE-AF00BC1392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73" t="36083" r="62424" b="52473"/>
          <a:stretch/>
        </p:blipFill>
        <p:spPr>
          <a:xfrm>
            <a:off x="1933853" y="1515040"/>
            <a:ext cx="1166327" cy="634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467B53-2E19-45AC-9C10-961D28A265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74" t="37355" r="64260" b="53603"/>
          <a:stretch/>
        </p:blipFill>
        <p:spPr>
          <a:xfrm>
            <a:off x="7405739" y="1511120"/>
            <a:ext cx="1166327" cy="597159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7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0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84"/>
    </mc:Choice>
    <mc:Fallback xmlns="">
      <p:transition spd="slow" advTm="2718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DC79-832E-49DF-B218-475B993C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Parent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F91E-C3AE-4D38-8837-CCB3D6B02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7"/>
            <a:ext cx="5110008" cy="4031868"/>
          </a:xfrm>
        </p:spPr>
        <p:txBody>
          <a:bodyPr/>
          <a:lstStyle/>
          <a:p>
            <a:r>
              <a:rPr lang="en-US" dirty="0"/>
              <a:t>Users and administrators can quickly find all parent modules (modules that set MODULEPATH) with </a:t>
            </a:r>
            <a:r>
              <a:rPr lang="en-US" dirty="0" err="1">
                <a:solidFill>
                  <a:srgbClr val="3366CC"/>
                </a:solidFill>
              </a:rPr>
              <a:t>buildtest</a:t>
            </a:r>
            <a:r>
              <a:rPr lang="en-US" dirty="0">
                <a:solidFill>
                  <a:srgbClr val="3366CC"/>
                </a:solidFill>
              </a:rPr>
              <a:t> module </a:t>
            </a:r>
            <a:r>
              <a:rPr lang="en-US">
                <a:solidFill>
                  <a:srgbClr val="3366CC"/>
                </a:solidFill>
              </a:rPr>
              <a:t>–-</a:t>
            </a:r>
            <a:r>
              <a:rPr lang="en-US" smtClean="0">
                <a:solidFill>
                  <a:srgbClr val="3366CC"/>
                </a:solidFill>
              </a:rPr>
              <a:t>list-all-parents</a:t>
            </a:r>
            <a:r>
              <a:rPr lang="en-US" smtClean="0"/>
              <a:t>. </a:t>
            </a:r>
            <a:endParaRPr lang="en-US" dirty="0"/>
          </a:p>
          <a:p>
            <a:r>
              <a:rPr lang="en-US" dirty="0"/>
              <a:t>At Stampede2 with up to 900+ modules users can find all parent modules and see all child modules from a given parent using </a:t>
            </a:r>
            <a:r>
              <a:rPr lang="en-US" dirty="0" err="1">
                <a:solidFill>
                  <a:srgbClr val="3366CC"/>
                </a:solidFill>
              </a:rPr>
              <a:t>buildtest</a:t>
            </a:r>
            <a:r>
              <a:rPr lang="en-US" dirty="0">
                <a:solidFill>
                  <a:srgbClr val="3366CC"/>
                </a:solidFill>
              </a:rPr>
              <a:t> module –d &lt;parent-module&gt;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28C7F-BA49-4A16-9A83-624821A1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7E99E-5B54-49F9-8336-862A1F85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80" y="1273215"/>
            <a:ext cx="5438775" cy="290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D15A1-8664-4FAD-86E7-82F45EB5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75" y="4494495"/>
            <a:ext cx="4962525" cy="1162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C86C9-B759-4372-B80E-440B10724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35" y="4488729"/>
            <a:ext cx="4933950" cy="1428750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7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4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51"/>
    </mc:Choice>
    <mc:Fallback xmlns="">
      <p:transition spd="slow" advTm="8735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4F2E-2282-416B-B887-C913482E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A33BE-7C31-4A75-97D0-53289F394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7"/>
            <a:ext cx="3851123" cy="41509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Since v0.7.4, </a:t>
            </a:r>
            <a:r>
              <a:rPr lang="en-US" dirty="0" err="1"/>
              <a:t>buildtest</a:t>
            </a:r>
            <a:r>
              <a:rPr lang="en-US" dirty="0"/>
              <a:t> can run its regression test in Travis. Several improvement to Travis configuration in v0.7.5</a:t>
            </a:r>
          </a:p>
          <a:p>
            <a:r>
              <a:rPr lang="en-US" dirty="0"/>
              <a:t>Currently, </a:t>
            </a:r>
            <a:r>
              <a:rPr lang="en-US" dirty="0" err="1"/>
              <a:t>buildtest</a:t>
            </a:r>
            <a:r>
              <a:rPr lang="en-US" dirty="0"/>
              <a:t> contains approximately 30+ regression tests</a:t>
            </a:r>
          </a:p>
          <a:p>
            <a:r>
              <a:rPr lang="en-US" dirty="0"/>
              <a:t>Some regression tests rely on having a software stack, so </a:t>
            </a:r>
            <a:r>
              <a:rPr lang="en-US" dirty="0" err="1"/>
              <a:t>buildtest</a:t>
            </a:r>
            <a:r>
              <a:rPr lang="en-US" dirty="0"/>
              <a:t> builds a mini stack using </a:t>
            </a:r>
            <a:r>
              <a:rPr lang="en-US" dirty="0" err="1"/>
              <a:t>easybuild</a:t>
            </a:r>
            <a:r>
              <a:rPr lang="en-US" dirty="0"/>
              <a:t>.</a:t>
            </a:r>
          </a:p>
          <a:p>
            <a:r>
              <a:rPr lang="en-US" dirty="0" err="1"/>
              <a:t>Buildtest</a:t>
            </a:r>
            <a:r>
              <a:rPr lang="en-US" dirty="0"/>
              <a:t> is tested for Python 3.6, 3.7, 3.8 and </a:t>
            </a:r>
            <a:r>
              <a:rPr lang="en-US" dirty="0" err="1"/>
              <a:t>Lmod</a:t>
            </a:r>
            <a:r>
              <a:rPr lang="en-US" dirty="0"/>
              <a:t> version 6.6.2 and 7.8.2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9FD79-49D6-4920-8E70-819199C3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AA9D8-1C86-41E9-9793-0E2C952FB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9" t="22692" r="23934" b="7308"/>
          <a:stretch/>
        </p:blipFill>
        <p:spPr>
          <a:xfrm>
            <a:off x="4833884" y="1291029"/>
            <a:ext cx="6516288" cy="4622800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65"/>
    </mc:Choice>
    <mc:Fallback xmlns="">
      <p:transition spd="slow" advTm="4756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DE72-19AA-45B6-AEFB-F8D2A8F6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45779-C372-46D6-9B78-950DE135B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6108"/>
            <a:ext cx="9292289" cy="12912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Since v0.7.5, </a:t>
            </a:r>
            <a:r>
              <a:rPr lang="en-US" dirty="0" err="1"/>
              <a:t>buildtest</a:t>
            </a:r>
            <a:r>
              <a:rPr lang="en-US" dirty="0"/>
              <a:t> can capture coverage report via </a:t>
            </a:r>
            <a:r>
              <a:rPr lang="en-US" dirty="0" err="1"/>
              <a:t>codecov</a:t>
            </a:r>
            <a:r>
              <a:rPr lang="en-US" dirty="0"/>
              <a:t> that is found at </a:t>
            </a:r>
            <a:r>
              <a:rPr lang="en-US" dirty="0">
                <a:hlinkClick r:id="rId3"/>
              </a:rPr>
              <a:t>https://codecov.io/gh/HPC-buildtest/buildtest-framework</a:t>
            </a:r>
            <a:endParaRPr lang="en-US" dirty="0"/>
          </a:p>
          <a:p>
            <a:r>
              <a:rPr lang="en-US" dirty="0"/>
              <a:t>Coverage report is automatically reported by </a:t>
            </a:r>
            <a:r>
              <a:rPr lang="en-US" b="1" dirty="0" err="1"/>
              <a:t>codecov</a:t>
            </a:r>
            <a:r>
              <a:rPr lang="en-US" b="1" dirty="0"/>
              <a:t> </a:t>
            </a:r>
            <a:r>
              <a:rPr lang="en-US" dirty="0"/>
              <a:t>bot on pull requests</a:t>
            </a:r>
          </a:p>
          <a:p>
            <a:r>
              <a:rPr lang="en-US" dirty="0"/>
              <a:t>Coveralls provides in-depth and more user-friendly coverage report like </a:t>
            </a:r>
            <a:r>
              <a:rPr lang="en-US" dirty="0" err="1"/>
              <a:t>codecov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33B82-7A5B-4C5E-B5AD-2AE2BB0A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9CD0D-6D71-4B62-9FFA-0688F0C1C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2" t="16504" r="21019" b="-389"/>
          <a:stretch/>
        </p:blipFill>
        <p:spPr>
          <a:xfrm>
            <a:off x="5326602" y="3273780"/>
            <a:ext cx="3497765" cy="2690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42DB5-F844-4B5D-8119-C8D38E6A0E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69" t="10481" r="35860"/>
          <a:stretch/>
        </p:blipFill>
        <p:spPr>
          <a:xfrm>
            <a:off x="8985950" y="3275185"/>
            <a:ext cx="2933276" cy="3256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462A7-AA0E-40B5-9E57-4D6C476E3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048" r="2179"/>
          <a:stretch/>
        </p:blipFill>
        <p:spPr>
          <a:xfrm>
            <a:off x="368972" y="3429000"/>
            <a:ext cx="4778513" cy="2380148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8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02"/>
    </mc:Choice>
    <mc:Fallback xmlns="">
      <p:transition spd="slow" advTm="4840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7A65-1A3A-4651-8D26-3CB54FFD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7D6F4-E859-4910-864A-4D5B66BA0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Travis Build Timeouts if job takes more than 50mins. </a:t>
            </a:r>
            <a:r>
              <a:rPr lang="en-US" dirty="0" err="1"/>
              <a:t>Buildtest</a:t>
            </a:r>
            <a:r>
              <a:rPr lang="en-US" dirty="0"/>
              <a:t> requires a software stack to run some of its regression tests</a:t>
            </a:r>
          </a:p>
          <a:p>
            <a:r>
              <a:rPr lang="en-US" dirty="0"/>
              <a:t>Currently, </a:t>
            </a:r>
            <a:r>
              <a:rPr lang="en-US" dirty="0" err="1"/>
              <a:t>buildtest</a:t>
            </a:r>
            <a:r>
              <a:rPr lang="en-US" dirty="0"/>
              <a:t> installs </a:t>
            </a:r>
            <a:r>
              <a:rPr lang="en-US" dirty="0" err="1"/>
              <a:t>easybuild</a:t>
            </a:r>
            <a:r>
              <a:rPr lang="en-US" dirty="0"/>
              <a:t> and lets eb installs 2-3 software to get software stack to test some module functionality</a:t>
            </a:r>
          </a:p>
          <a:p>
            <a:r>
              <a:rPr lang="en-US" dirty="0"/>
              <a:t>One approach is to build </a:t>
            </a:r>
            <a:r>
              <a:rPr lang="en-US" dirty="0" err="1"/>
              <a:t>easybuild</a:t>
            </a:r>
            <a:r>
              <a:rPr lang="en-US" dirty="0"/>
              <a:t> containers via singularity and pull images in Travis build and rewrite some regression test to test against containers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C1FC2-96B9-4E0D-A5F3-0CDDB064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3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67"/>
    </mc:Choice>
    <mc:Fallback xmlns="">
      <p:transition spd="slow" advTm="3846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4F0C-3CAB-483D-83F1-9D61D856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buildtest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846A-9E37-4705-A413-CF4F1A533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8"/>
            <a:ext cx="5113866" cy="2879470"/>
          </a:xfrm>
        </p:spPr>
        <p:txBody>
          <a:bodyPr>
            <a:normAutofit/>
          </a:bodyPr>
          <a:lstStyle/>
          <a:p>
            <a:r>
              <a:rPr lang="en-US" dirty="0" err="1"/>
              <a:t>Buildtest</a:t>
            </a:r>
            <a:r>
              <a:rPr lang="en-US" dirty="0"/>
              <a:t> is a framework that: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Automates</a:t>
            </a:r>
            <a:r>
              <a:rPr lang="en-US" dirty="0"/>
              <a:t> test script creation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Abstracts</a:t>
            </a:r>
            <a:r>
              <a:rPr lang="en-US" dirty="0"/>
              <a:t> test complexity by using test configuration written in YAML </a:t>
            </a:r>
          </a:p>
          <a:p>
            <a:pPr lvl="1"/>
            <a:r>
              <a:rPr lang="en-US" dirty="0"/>
              <a:t>Allows </a:t>
            </a:r>
            <a:r>
              <a:rPr lang="en-US" dirty="0">
                <a:solidFill>
                  <a:schemeClr val="accent2"/>
                </a:solidFill>
              </a:rPr>
              <a:t>Portable </a:t>
            </a:r>
            <a:r>
              <a:rPr lang="en-US" dirty="0"/>
              <a:t>test configurations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Provides many </a:t>
            </a:r>
            <a:r>
              <a:rPr lang="en-US" dirty="0">
                <a:solidFill>
                  <a:schemeClr val="accent4"/>
                </a:solidFill>
              </a:rPr>
              <a:t>module operations</a:t>
            </a:r>
          </a:p>
          <a:p>
            <a:r>
              <a:rPr lang="en-US" dirty="0" err="1">
                <a:solidFill>
                  <a:schemeClr val="tx1"/>
                </a:solidFill>
              </a:rPr>
              <a:t>Buildtest</a:t>
            </a:r>
            <a:r>
              <a:rPr lang="en-US" dirty="0">
                <a:solidFill>
                  <a:schemeClr val="tx1"/>
                </a:solidFill>
              </a:rPr>
              <a:t> comes with a repository of test configuration and source files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C1647-9A81-4170-8014-E5EA58216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27" r="44531" b="-337"/>
          <a:stretch/>
        </p:blipFill>
        <p:spPr>
          <a:xfrm>
            <a:off x="6699968" y="1273215"/>
            <a:ext cx="5148068" cy="45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61"/>
    </mc:Choice>
    <mc:Fallback xmlns="">
      <p:transition spd="slow" advTm="2626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Easybuild</a:t>
            </a:r>
            <a:r>
              <a:rPr lang="en-US" dirty="0" smtClean="0"/>
              <a:t> Singularity Container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539" t="18608" r="50714" b="44908"/>
          <a:stretch/>
        </p:blipFill>
        <p:spPr>
          <a:xfrm>
            <a:off x="1615611" y="1785257"/>
            <a:ext cx="8150500" cy="4383314"/>
          </a:xfrm>
          <a:prstGeom prst="rect">
            <a:avLst/>
          </a:prstGeom>
        </p:spPr>
      </p:pic>
      <p:sp>
        <p:nvSpPr>
          <p:cNvPr id="7" name="Footer Placeholder 5"/>
          <p:cNvSpPr txBox="1">
            <a:spLocks/>
          </p:cNvSpPr>
          <p:nvPr/>
        </p:nvSpPr>
        <p:spPr>
          <a:xfrm>
            <a:off x="677334" y="6315488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GitHub: </a:t>
            </a:r>
            <a:r>
              <a:rPr lang="en-US" dirty="0" smtClean="0">
                <a:hlinkClick r:id="rId3"/>
              </a:rPr>
              <a:t>https://github.com/HPC-buildtest/buildtest-framework</a:t>
            </a:r>
            <a:r>
              <a:rPr lang="en-US" dirty="0" smtClean="0"/>
              <a:t>           Documentation: </a:t>
            </a:r>
            <a:r>
              <a:rPr lang="en-US" dirty="0" smtClean="0">
                <a:hlinkClick r:id="rId4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8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67"/>
    </mc:Choice>
    <mc:Fallback xmlns="">
      <p:transition spd="slow" advTm="8376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EC36-52C7-4FF6-A97F-E30EDC58C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45D8A-793D-4C06-9074-E641A33B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6107"/>
            <a:ext cx="9150247" cy="4473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GitHub Apps Integration</a:t>
            </a:r>
          </a:p>
          <a:p>
            <a:pPr lvl="1"/>
            <a:r>
              <a:rPr lang="en-US" dirty="0"/>
              <a:t>CI: Travis</a:t>
            </a:r>
          </a:p>
          <a:p>
            <a:pPr lvl="1"/>
            <a:r>
              <a:rPr lang="en-US" dirty="0"/>
              <a:t>Code Quality: </a:t>
            </a:r>
            <a:r>
              <a:rPr lang="en-US" dirty="0" err="1"/>
              <a:t>CodeCov</a:t>
            </a:r>
            <a:r>
              <a:rPr lang="en-US" dirty="0"/>
              <a:t>, Coveralls, </a:t>
            </a:r>
            <a:r>
              <a:rPr lang="en-US" dirty="0" err="1"/>
              <a:t>CodeFactor</a:t>
            </a:r>
            <a:endParaRPr lang="en-US" dirty="0"/>
          </a:p>
          <a:p>
            <a:pPr lvl="1"/>
            <a:r>
              <a:rPr lang="en-US" dirty="0"/>
              <a:t>Security: </a:t>
            </a:r>
            <a:r>
              <a:rPr lang="en-US" dirty="0" err="1"/>
              <a:t>Snyk</a:t>
            </a:r>
            <a:r>
              <a:rPr lang="en-US" dirty="0"/>
              <a:t>, </a:t>
            </a:r>
            <a:r>
              <a:rPr lang="en-US" dirty="0" err="1"/>
              <a:t>GuardRails</a:t>
            </a:r>
            <a:endParaRPr lang="en-US" dirty="0"/>
          </a:p>
          <a:p>
            <a:r>
              <a:rPr lang="en-US" dirty="0"/>
              <a:t>GitHub Bot Integration</a:t>
            </a:r>
          </a:p>
          <a:p>
            <a:pPr lvl="1"/>
            <a:r>
              <a:rPr lang="en-US" dirty="0"/>
              <a:t>Issue-Label Bot (</a:t>
            </a:r>
            <a:r>
              <a:rPr lang="en-US" dirty="0">
                <a:hlinkClick r:id="rId2"/>
              </a:rPr>
              <a:t>https://github.com/marketplace/issue-label-bot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Stale (</a:t>
            </a:r>
            <a:r>
              <a:rPr lang="en-US" dirty="0">
                <a:hlinkClick r:id="rId3"/>
              </a:rPr>
              <a:t>https://github.com/marketplace/stale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Trafico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https://github.com/marketplace/trafico-pull-request-labeler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Pull-Request-Size (</a:t>
            </a:r>
            <a:r>
              <a:rPr lang="en-US" dirty="0">
                <a:hlinkClick r:id="rId5"/>
              </a:rPr>
              <a:t>https://github.com/marketplace/pull-request-size</a:t>
            </a:r>
            <a:r>
              <a:rPr lang="en-US" dirty="0"/>
              <a:t>)</a:t>
            </a:r>
          </a:p>
          <a:p>
            <a:r>
              <a:rPr lang="en-US" dirty="0"/>
              <a:t>GitHub Action Integration</a:t>
            </a:r>
          </a:p>
          <a:p>
            <a:pPr lvl="1"/>
            <a:r>
              <a:rPr lang="en-US" dirty="0"/>
              <a:t>Black Code Formatter (</a:t>
            </a:r>
            <a:r>
              <a:rPr lang="en-US" dirty="0">
                <a:hlinkClick r:id="rId6"/>
              </a:rPr>
              <a:t>https://github.com/marketplace/actions/black-code-formatter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URLs-checker (</a:t>
            </a:r>
            <a:r>
              <a:rPr lang="en-US" dirty="0">
                <a:hlinkClick r:id="rId7"/>
              </a:rPr>
              <a:t>https://github.com/marketplace/actions/urls-checker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95ED9-CE19-4A68-A7C3-F0906499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8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9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8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68"/>
    </mc:Choice>
    <mc:Fallback xmlns="">
      <p:transition spd="slow" advTm="9216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3672-5256-4653-A38A-08C1A91A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Autoformat Python Code with Black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60DFC-E9C0-4DDE-B470-74C2F9CBD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66108"/>
            <a:ext cx="10171641" cy="79131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Buildtest</a:t>
            </a:r>
            <a:r>
              <a:rPr lang="en-US" dirty="0"/>
              <a:t> codebase is automatically formatted upon </a:t>
            </a:r>
            <a:r>
              <a:rPr lang="en-US" dirty="0">
                <a:solidFill>
                  <a:srgbClr val="FF0000"/>
                </a:solidFill>
              </a:rPr>
              <a:t>push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pull request</a:t>
            </a:r>
            <a:r>
              <a:rPr lang="en-US" dirty="0"/>
              <a:t> using GitHub Workflow Action </a:t>
            </a:r>
            <a:r>
              <a:rPr lang="en-US" dirty="0">
                <a:solidFill>
                  <a:srgbClr val="00B050"/>
                </a:solidFill>
              </a:rPr>
              <a:t>Black Code Formatter 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https://github.com/marketplace/actions/black-code-formatter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B5582-27F2-4113-8093-72E39FC07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GitHub: </a:t>
            </a:r>
            <a:r>
              <a:rPr lang="fr-FR">
                <a:solidFill>
                  <a:srgbClr val="00B050"/>
                </a:solidFill>
              </a:rPr>
              <a:t>https://github.com/HPC-buildtest/buildtest-framework</a:t>
            </a:r>
            <a:r>
              <a:rPr lang="fr-FR"/>
              <a:t>           Documentation: </a:t>
            </a:r>
            <a:r>
              <a:rPr lang="fr-FR">
                <a:solidFill>
                  <a:srgbClr val="00B050"/>
                </a:solidFill>
              </a:rPr>
              <a:t>http://buildtest.rtfd.io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50ACE-B1A3-4C84-9C46-A72391E7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3D759-2730-43B0-AF3E-A67A2108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2130992"/>
            <a:ext cx="11331285" cy="471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6"/>
    </mc:Choice>
    <mc:Fallback xmlns="">
      <p:transition spd="slow" advTm="17356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22564"/>
            <a:ext cx="8596668" cy="4499265"/>
          </a:xfrm>
        </p:spPr>
        <p:txBody>
          <a:bodyPr>
            <a:normAutofit/>
          </a:bodyPr>
          <a:lstStyle/>
          <a:p>
            <a:r>
              <a:rPr lang="en-US" dirty="0"/>
              <a:t>Current YAML schema has some limitation that do not address the following</a:t>
            </a:r>
          </a:p>
          <a:p>
            <a:pPr lvl="1"/>
            <a:r>
              <a:rPr lang="en-US" dirty="0"/>
              <a:t>Declaring variables in tests</a:t>
            </a:r>
          </a:p>
          <a:p>
            <a:pPr lvl="1"/>
            <a:r>
              <a:rPr lang="en-US" dirty="0"/>
              <a:t>Test permutation (compilation flags, multiple runs, environment variables, compilers) </a:t>
            </a:r>
          </a:p>
          <a:p>
            <a:pPr lvl="1"/>
            <a:r>
              <a:rPr lang="en-US" dirty="0"/>
              <a:t>Running test with a range of values (</a:t>
            </a:r>
            <a:r>
              <a:rPr lang="en-US" dirty="0" err="1"/>
              <a:t>i.e</a:t>
            </a:r>
            <a:r>
              <a:rPr lang="en-US" dirty="0"/>
              <a:t> running OpenMP program with range of threads OMP_NUM_THREADS=[1-40] ) </a:t>
            </a:r>
          </a:p>
          <a:p>
            <a:pPr lvl="1"/>
            <a:r>
              <a:rPr lang="en-US" dirty="0"/>
              <a:t>Support for multiple source compilation</a:t>
            </a:r>
          </a:p>
          <a:p>
            <a:r>
              <a:rPr lang="en-US" dirty="0"/>
              <a:t>Merge building and execution of test into one operation. Currently the two operations are separated</a:t>
            </a:r>
          </a:p>
          <a:p>
            <a:r>
              <a:rPr lang="en-US" dirty="0"/>
              <a:t>Increase coverage report for regression tests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3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4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02"/>
    </mc:Choice>
    <mc:Fallback xmlns="">
      <p:transition spd="slow" advTm="5110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CA7B56B-0B78-4737-B247-8ECFEA51A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21964"/>
              </p:ext>
            </p:extLst>
          </p:nvPr>
        </p:nvGraphicFramePr>
        <p:xfrm>
          <a:off x="393248" y="1536367"/>
          <a:ext cx="9168002" cy="3879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055">
                  <a:extLst>
                    <a:ext uri="{9D8B030D-6E8A-4147-A177-3AD203B41FA5}">
                      <a16:colId xmlns:a16="http://schemas.microsoft.com/office/drawing/2014/main" val="3330624161"/>
                    </a:ext>
                  </a:extLst>
                </a:gridCol>
                <a:gridCol w="6740947">
                  <a:extLst>
                    <a:ext uri="{9D8B030D-6E8A-4147-A177-3AD203B41FA5}">
                      <a16:colId xmlns:a16="http://schemas.microsoft.com/office/drawing/2014/main" val="3125595370"/>
                    </a:ext>
                  </a:extLst>
                </a:gridCol>
              </a:tblGrid>
              <a:tr h="35239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Slack Channel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7030A0"/>
                          </a:solidFill>
                          <a:hlinkClick r:id="rId2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https://hpcbuildtest.slack.com/</a:t>
                      </a:r>
                      <a:endParaRPr lang="en-US" sz="1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548218"/>
                  </a:ext>
                </a:extLst>
              </a:tr>
              <a:tr h="355113">
                <a:tc>
                  <a:txBody>
                    <a:bodyPr/>
                    <a:lstStyle/>
                    <a:p>
                      <a:r>
                        <a:rPr lang="en-US" sz="1400" dirty="0"/>
                        <a:t>Join Slack via Heroku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2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https://hpcbuildtest.herokuapp.com/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16398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/>
                        <a:t>Documentation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3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http://buildtest.readthedocs.io/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82350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4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544296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ReadTheDocs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https://readthedocs.org/projects/buildtest/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382605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Codecov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6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https://codecov.io/gh/HPC-buildtest/buildtest-framework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363304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/>
                        <a:t>Travis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7030A0"/>
                          </a:solidFill>
                          <a:hlinkClick r:id="rId7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https://travis-ci.com/HPC-buildtest/buildtest-framework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580591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/>
                        <a:t>Coverall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https://coveralls.io/github/HPC-buildtest/buildtest-framework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072839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CodeFactor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https://www.codefactor.io/repository/github/hpc-buildtest/buildtest-framework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741162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Snyk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https://app.snyk.io/org/hpc-buildtest/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88503"/>
                  </a:ext>
                </a:extLst>
              </a:tr>
              <a:tr h="352390">
                <a:tc>
                  <a:txBody>
                    <a:bodyPr/>
                    <a:lstStyle/>
                    <a:p>
                      <a:r>
                        <a:rPr lang="en-US" sz="1400" dirty="0" err="1"/>
                        <a:t>GuardRails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=""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https://dashboard.guardrails.io/default/gh/HPC-buildtest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358487"/>
                  </a:ext>
                </a:extLst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12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9"/>
    </mc:Choice>
    <mc:Fallback xmlns="">
      <p:transition spd="slow" advTm="370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Pipeline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3"/>
              </a:rPr>
              <a:t>http://buildtest.rtfd.io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5000" t="27136" r="25057" b="19728"/>
          <a:stretch/>
        </p:blipFill>
        <p:spPr>
          <a:xfrm>
            <a:off x="1258548" y="1273215"/>
            <a:ext cx="7673784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8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93"/>
    </mc:Choice>
    <mc:Fallback xmlns="">
      <p:transition spd="slow" advTm="8199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Building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5712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To build a test script just specify a test configuration to </a:t>
            </a:r>
            <a:r>
              <a:rPr lang="en-US" dirty="0" err="1"/>
              <a:t>buildtest</a:t>
            </a:r>
            <a:r>
              <a:rPr lang="en-US" dirty="0"/>
              <a:t> as follows: </a:t>
            </a:r>
            <a:r>
              <a:rPr lang="en-US" dirty="0" err="1">
                <a:solidFill>
                  <a:srgbClr val="00B050"/>
                </a:solidFill>
              </a:rPr>
              <a:t>buildtest</a:t>
            </a:r>
            <a:r>
              <a:rPr lang="en-US" dirty="0">
                <a:solidFill>
                  <a:srgbClr val="00B050"/>
                </a:solidFill>
              </a:rPr>
              <a:t> build –c &lt;test-configuration&gt;</a:t>
            </a:r>
          </a:p>
          <a:p>
            <a:pPr>
              <a:lnSpc>
                <a:spcPct val="90000"/>
              </a:lnSpc>
            </a:pPr>
            <a:r>
              <a:rPr lang="en-US" dirty="0"/>
              <a:t>The test configuration can be found under $BUILDTEST_ROOT/toolkit/suite</a:t>
            </a:r>
          </a:p>
          <a:p>
            <a:pPr>
              <a:lnSpc>
                <a:spcPct val="90000"/>
              </a:lnSpc>
            </a:pPr>
            <a:r>
              <a:rPr lang="en-US" dirty="0"/>
              <a:t>Name of test configuration is formulated by replacing file separator (/) by a dot (.) so </a:t>
            </a:r>
            <a:r>
              <a:rPr lang="en-US" dirty="0" smtClean="0">
                <a:solidFill>
                  <a:schemeClr val="accent2"/>
                </a:solidFill>
              </a:rPr>
              <a:t>tutorial/compilers/</a:t>
            </a:r>
            <a:r>
              <a:rPr lang="en-US" dirty="0" err="1" smtClean="0">
                <a:solidFill>
                  <a:schemeClr val="accent2"/>
                </a:solidFill>
              </a:rPr>
              <a:t>args.c.yml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tutorial.compilers.args.c.yml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Source code must be under </a:t>
            </a:r>
            <a:r>
              <a:rPr lang="en-US" dirty="0" err="1">
                <a:solidFill>
                  <a:srgbClr val="FF0000"/>
                </a:solidFill>
              </a:rPr>
              <a:t>src</a:t>
            </a:r>
            <a:r>
              <a:rPr lang="en-US" dirty="0"/>
              <a:t> directory and test configuration must be named with extension 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 err="1">
                <a:solidFill>
                  <a:srgbClr val="FF0000"/>
                </a:solidFill>
              </a:rPr>
              <a:t>yml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60" y="1030260"/>
            <a:ext cx="2054087" cy="52847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36480" y="2377440"/>
            <a:ext cx="1320800" cy="3759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8580312" y="2575752"/>
            <a:ext cx="1021080" cy="1000377"/>
          </a:xfrm>
          <a:prstGeom prst="bentConnector3">
            <a:avLst>
              <a:gd name="adj1" fmla="val 997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1"/>
          </p:cNvCxnSpPr>
          <p:nvPr/>
        </p:nvCxnSpPr>
        <p:spPr>
          <a:xfrm flipH="1">
            <a:off x="9591040" y="2565400"/>
            <a:ext cx="345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21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31"/>
    </mc:Choice>
    <mc:Fallback xmlns="">
      <p:transition spd="slow" advTm="5193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00" t="30741" r="49167" b="23778"/>
          <a:stretch/>
        </p:blipFill>
        <p:spPr>
          <a:xfrm>
            <a:off x="2303596" y="1273215"/>
            <a:ext cx="5694509" cy="457647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4"/>
              </a:rPr>
              <a:t>http://buildtest.rtfd.io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0" name="Straight Arrow Connector 9"/>
          <p:cNvCxnSpPr>
            <a:stCxn id="13" idx="3"/>
          </p:cNvCxnSpPr>
          <p:nvPr/>
        </p:nvCxnSpPr>
        <p:spPr>
          <a:xfrm>
            <a:off x="2039528" y="1234053"/>
            <a:ext cx="696052" cy="1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572" y="1003220"/>
            <a:ext cx="1754956" cy="4616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Informs </a:t>
            </a:r>
            <a:r>
              <a:rPr lang="en-US" sz="800" dirty="0" err="1"/>
              <a:t>buildtest</a:t>
            </a:r>
            <a:r>
              <a:rPr lang="en-US" sz="800" dirty="0"/>
              <a:t> this is a Single Source Compilation. Implemented as a Python Class</a:t>
            </a:r>
          </a:p>
        </p:txBody>
      </p:sp>
      <p:cxnSp>
        <p:nvCxnSpPr>
          <p:cNvPr id="15" name="Straight Arrow Connector 14"/>
          <p:cNvCxnSpPr>
            <a:stCxn id="18" idx="1"/>
          </p:cNvCxnSpPr>
          <p:nvPr/>
        </p:nvCxnSpPr>
        <p:spPr>
          <a:xfrm flipH="1" flipV="1">
            <a:off x="3993780" y="1860630"/>
            <a:ext cx="696582" cy="183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90362" y="1936155"/>
            <a:ext cx="938077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dirty="0"/>
              <a:t>Run Test Locally</a:t>
            </a:r>
          </a:p>
        </p:txBody>
      </p:sp>
      <p:cxnSp>
        <p:nvCxnSpPr>
          <p:cNvPr id="21" name="Straight Arrow Connector 20"/>
          <p:cNvCxnSpPr>
            <a:stCxn id="22" idx="3"/>
          </p:cNvCxnSpPr>
          <p:nvPr/>
        </p:nvCxnSpPr>
        <p:spPr>
          <a:xfrm flipV="1">
            <a:off x="1821180" y="1600201"/>
            <a:ext cx="906780" cy="33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4572" y="1767840"/>
            <a:ext cx="1536608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Description of text. Limited to 80 chars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390900" y="2499360"/>
            <a:ext cx="67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69080" y="2391638"/>
            <a:ext cx="142494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Start of Test Declaration</a:t>
            </a:r>
          </a:p>
        </p:txBody>
      </p:sp>
      <p:cxnSp>
        <p:nvCxnSpPr>
          <p:cNvPr id="27" name="Straight Arrow Connector 26"/>
          <p:cNvCxnSpPr>
            <a:stCxn id="30" idx="3"/>
          </p:cNvCxnSpPr>
          <p:nvPr/>
        </p:nvCxnSpPr>
        <p:spPr>
          <a:xfrm>
            <a:off x="2093006" y="2956560"/>
            <a:ext cx="794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8066" y="2848838"/>
            <a:ext cx="142494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Source File to be compiled 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93006" y="2708070"/>
            <a:ext cx="794974" cy="1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8066" y="2600171"/>
            <a:ext cx="142494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Specify Compiler Name</a:t>
            </a:r>
          </a:p>
        </p:txBody>
      </p:sp>
      <p:cxnSp>
        <p:nvCxnSpPr>
          <p:cNvPr id="40" name="Straight Arrow Connector 39"/>
          <p:cNvCxnSpPr>
            <a:stCxn id="42" idx="1"/>
          </p:cNvCxnSpPr>
          <p:nvPr/>
        </p:nvCxnSpPr>
        <p:spPr>
          <a:xfrm flipH="1">
            <a:off x="3261360" y="3200400"/>
            <a:ext cx="807720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69080" y="3092678"/>
            <a:ext cx="2118360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Start of Environment Variable Declaration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1658528" y="3909060"/>
            <a:ext cx="1229452" cy="2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658528" y="4145280"/>
            <a:ext cx="1176112" cy="262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8234" y="3976003"/>
            <a:ext cx="1450294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Commands to run before and after compilation.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631858" y="4611319"/>
            <a:ext cx="1229452" cy="2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631858" y="4846759"/>
            <a:ext cx="1229452" cy="22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81564" y="4670128"/>
            <a:ext cx="1450294" cy="3385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Commands to run before and after execution. 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4163568" y="4145280"/>
            <a:ext cx="81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75668" y="4033757"/>
            <a:ext cx="1462078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Passing flags to C </a:t>
            </a:r>
            <a:r>
              <a:rPr lang="en-US" sz="800" dirty="0" smtClean="0"/>
              <a:t>compiler</a:t>
            </a:r>
            <a:endParaRPr lang="en-US" sz="800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4681921" y="4837803"/>
            <a:ext cx="81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494021" y="4726280"/>
            <a:ext cx="1959724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Passing Arguments to the </a:t>
            </a:r>
            <a:r>
              <a:rPr lang="en-US" sz="800" dirty="0" smtClean="0"/>
              <a:t>Executable</a:t>
            </a:r>
            <a:endParaRPr lang="en-US" sz="8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3609025" y="5528823"/>
            <a:ext cx="812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21125" y="5417300"/>
            <a:ext cx="1072895" cy="215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List of Maintainers </a:t>
            </a:r>
          </a:p>
        </p:txBody>
      </p:sp>
    </p:spTree>
    <p:extLst>
      <p:ext uri="{BB962C8B-B14F-4D97-AF65-F5344CB8AC3E}">
        <p14:creationId xmlns:p14="http://schemas.microsoft.com/office/powerpoint/2010/main" val="267854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83"/>
    </mc:Choice>
    <mc:Fallback xmlns="">
      <p:transition spd="slow" advTm="8838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189D-3856-4A40-A584-234CC67E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Language, Compiler and MPI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99616-3C59-49B9-A016-E8E4727F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39834-630E-4828-B52A-28525236D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7" y="1466107"/>
            <a:ext cx="3776663" cy="2104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A3BE3-7384-4E16-BFB5-1AFCD747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658616"/>
            <a:ext cx="5113866" cy="2322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339F5D-E837-41AA-A429-5D434397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621" y="3756999"/>
            <a:ext cx="5387532" cy="1894517"/>
          </a:xfrm>
          <a:prstGeom prst="rect">
            <a:avLst/>
          </a:prstGeom>
        </p:spPr>
      </p:pic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https://github.com/HPC-buildtest/buildtest-framework</a:t>
            </a:r>
            <a:r>
              <a:rPr lang="en-US" dirty="0"/>
              <a:t>           Documentation: </a:t>
            </a:r>
            <a:r>
              <a:rPr lang="en-US" dirty="0">
                <a:hlinkClick r:id="rId6"/>
              </a:rPr>
              <a:t>http://buildtest.rtfd.io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0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4"/>
    </mc:Choice>
    <mc:Fallback xmlns="">
      <p:transition spd="slow" advTm="4073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0ED7-771F-45EA-A277-78BB9BD1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78349-62DB-4F29-9ACC-643A6D324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CF1F4-CE87-46E3-9A73-F2DB55AF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1BA87-E186-4D08-8628-A34DD1B78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4" t="63702" r="49825" b="14086"/>
          <a:stretch/>
        </p:blipFill>
        <p:spPr>
          <a:xfrm>
            <a:off x="-28280" y="2522746"/>
            <a:ext cx="3999123" cy="194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C0B10-BAB4-456C-BEAA-CF522AB138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85" t="30878" r="29489" b="15082"/>
          <a:stretch/>
        </p:blipFill>
        <p:spPr>
          <a:xfrm>
            <a:off x="4133234" y="1713787"/>
            <a:ext cx="8046236" cy="5139591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F246572-A75E-46F9-B23D-1023B3874F87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>
            <a:off x="5579705" y="2180505"/>
            <a:ext cx="2629744" cy="2145791"/>
          </a:xfrm>
          <a:prstGeom prst="bentConnector3">
            <a:avLst>
              <a:gd name="adj1" fmla="val 998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31BC136-7F81-458C-8C0B-26277CFEFD3D}"/>
              </a:ext>
            </a:extLst>
          </p:cNvPr>
          <p:cNvCxnSpPr>
            <a:cxnSpLocks/>
          </p:cNvCxnSpPr>
          <p:nvPr/>
        </p:nvCxnSpPr>
        <p:spPr>
          <a:xfrm>
            <a:off x="1308083" y="3801044"/>
            <a:ext cx="3226972" cy="1670465"/>
          </a:xfrm>
          <a:prstGeom prst="bentConnector3">
            <a:avLst>
              <a:gd name="adj1" fmla="val 451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7852D26-A19A-45B3-A582-3C24DA0F6DC9}"/>
              </a:ext>
            </a:extLst>
          </p:cNvPr>
          <p:cNvCxnSpPr>
            <a:cxnSpLocks/>
          </p:cNvCxnSpPr>
          <p:nvPr/>
        </p:nvCxnSpPr>
        <p:spPr>
          <a:xfrm>
            <a:off x="1366227" y="3453248"/>
            <a:ext cx="3168828" cy="1667485"/>
          </a:xfrm>
          <a:prstGeom prst="bentConnector3">
            <a:avLst>
              <a:gd name="adj1" fmla="val 558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88EBB0A-9211-45EC-BCD9-41319411091A}"/>
              </a:ext>
            </a:extLst>
          </p:cNvPr>
          <p:cNvCxnSpPr>
            <a:cxnSpLocks/>
          </p:cNvCxnSpPr>
          <p:nvPr/>
        </p:nvCxnSpPr>
        <p:spPr>
          <a:xfrm>
            <a:off x="1308083" y="3630543"/>
            <a:ext cx="3226972" cy="1663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4542A60-E336-4656-9538-B807297E9207}"/>
              </a:ext>
            </a:extLst>
          </p:cNvPr>
          <p:cNvCxnSpPr/>
          <p:nvPr/>
        </p:nvCxnSpPr>
        <p:spPr>
          <a:xfrm rot="16200000" flipH="1">
            <a:off x="3954710" y="5476555"/>
            <a:ext cx="921265" cy="5642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668768" y="1713787"/>
            <a:ext cx="597408" cy="2247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24"/>
    </mc:Choice>
    <mc:Fallback xmlns="">
      <p:transition spd="slow" advTm="5392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7D25-6699-4AC6-8408-76C74042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387B-12C2-4F8B-929D-6D5C2C1A8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6108"/>
            <a:ext cx="3742266" cy="1035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vecAdd.c</a:t>
            </a:r>
            <a:r>
              <a:rPr lang="en-US" dirty="0"/>
              <a:t> program is an </a:t>
            </a:r>
            <a:r>
              <a:rPr lang="en-US" dirty="0" err="1"/>
              <a:t>OpenACC</a:t>
            </a:r>
            <a:r>
              <a:rPr lang="en-US" dirty="0"/>
              <a:t> vector addition program that requires linking to math library (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lm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D0019-6BC6-4000-91EC-5AB22A15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B8040-63E7-4463-9D6C-ADB15605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63078" r="50000" b="14663"/>
          <a:stretch/>
        </p:blipFill>
        <p:spPr>
          <a:xfrm>
            <a:off x="293547" y="2501899"/>
            <a:ext cx="3844564" cy="1854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FCC1E-0DA3-414F-9845-F99E6EDCC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87" t="35721" r="28437" b="7308"/>
          <a:stretch/>
        </p:blipFill>
        <p:spPr>
          <a:xfrm>
            <a:off x="4521898" y="1170818"/>
            <a:ext cx="8638756" cy="5687182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A74F60D-6753-4A42-99A2-AFFD59C79B2B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5963775" y="1265771"/>
            <a:ext cx="2589764" cy="28745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BDC2B25-1C90-4E4F-8239-B6E9076915CF}"/>
              </a:ext>
            </a:extLst>
          </p:cNvPr>
          <p:cNvCxnSpPr>
            <a:cxnSpLocks/>
          </p:cNvCxnSpPr>
          <p:nvPr/>
        </p:nvCxnSpPr>
        <p:spPr>
          <a:xfrm>
            <a:off x="1488440" y="3931920"/>
            <a:ext cx="3413760" cy="1015878"/>
          </a:xfrm>
          <a:prstGeom prst="bentConnector3">
            <a:avLst>
              <a:gd name="adj1" fmla="val 480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A86EEA3-6CE7-42C3-82C8-41BEECAC8652}"/>
              </a:ext>
            </a:extLst>
          </p:cNvPr>
          <p:cNvCxnSpPr>
            <a:cxnSpLocks/>
          </p:cNvCxnSpPr>
          <p:nvPr/>
        </p:nvCxnSpPr>
        <p:spPr>
          <a:xfrm>
            <a:off x="1488440" y="3757878"/>
            <a:ext cx="3413760" cy="1388162"/>
          </a:xfrm>
          <a:prstGeom prst="bentConnector3">
            <a:avLst>
              <a:gd name="adj1" fmla="val 537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442960" y="1234440"/>
            <a:ext cx="505968" cy="173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5">
            <a:extLst>
              <a:ext uri="{FF2B5EF4-FFF2-40B4-BE49-F238E27FC236}">
                <a16:creationId xmlns:a16="http://schemas.microsoft.com/office/drawing/2014/main" id="{FA86EEA3-6CE7-42C3-82C8-41BEECAC8652}"/>
              </a:ext>
            </a:extLst>
          </p:cNvPr>
          <p:cNvCxnSpPr>
            <a:cxnSpLocks/>
          </p:cNvCxnSpPr>
          <p:nvPr/>
        </p:nvCxnSpPr>
        <p:spPr>
          <a:xfrm>
            <a:off x="1488440" y="4069090"/>
            <a:ext cx="3413760" cy="1304069"/>
          </a:xfrm>
          <a:prstGeom prst="bentConnector3">
            <a:avLst>
              <a:gd name="adj1" fmla="val 447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>
            <a:off x="4419600" y="5430606"/>
            <a:ext cx="3425952" cy="671490"/>
          </a:xfrm>
          <a:prstGeom prst="bentConnector3">
            <a:avLst>
              <a:gd name="adj1" fmla="val 1268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19600" y="5373159"/>
            <a:ext cx="0" cy="57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0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09"/>
    </mc:Choice>
    <mc:Fallback xmlns="">
      <p:transition spd="slow" advTm="73309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1678</Words>
  <Application>Microsoft Office PowerPoint</Application>
  <PresentationFormat>Widescreen</PresentationFormat>
  <Paragraphs>238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Trebuchet MS</vt:lpstr>
      <vt:lpstr>Wingdings</vt:lpstr>
      <vt:lpstr>Wingdings 3</vt:lpstr>
      <vt:lpstr>Facet</vt:lpstr>
      <vt:lpstr>Buildtest: HPC Software Stack Testing Framework</vt:lpstr>
      <vt:lpstr>Motivation</vt:lpstr>
      <vt:lpstr>What is buildtest</vt:lpstr>
      <vt:lpstr>Build Pipeline</vt:lpstr>
      <vt:lpstr>Building a Test</vt:lpstr>
      <vt:lpstr>Test Configuration</vt:lpstr>
      <vt:lpstr>Language, Compiler and MPI Detection</vt:lpstr>
      <vt:lpstr>Intel Example</vt:lpstr>
      <vt:lpstr>PGI Example</vt:lpstr>
      <vt:lpstr>Clang Example</vt:lpstr>
      <vt:lpstr>Build History</vt:lpstr>
      <vt:lpstr>Running Test Locally</vt:lpstr>
      <vt:lpstr>Integration with Spider</vt:lpstr>
      <vt:lpstr>Spider Content</vt:lpstr>
      <vt:lpstr>Reporting Modules</vt:lpstr>
      <vt:lpstr>Reporting Filtered Modules</vt:lpstr>
      <vt:lpstr>Buildtest Setting</vt:lpstr>
      <vt:lpstr>Buildtest Setting</vt:lpstr>
      <vt:lpstr>Stampede2 Use Case (1/3)</vt:lpstr>
      <vt:lpstr>Stampede2 Use Case (2/3)</vt:lpstr>
      <vt:lpstr>Stampede2 Use Case (3/3)</vt:lpstr>
      <vt:lpstr>Module Load Testing (1/3)</vt:lpstr>
      <vt:lpstr>Module Load Testing (2/3)</vt:lpstr>
      <vt:lpstr>Module Load Testing (3/3)</vt:lpstr>
      <vt:lpstr>Reporting EasyBuild and Spack Modules</vt:lpstr>
      <vt:lpstr>Retrieving Parent Modules</vt:lpstr>
      <vt:lpstr>Travis</vt:lpstr>
      <vt:lpstr>Coverage Report</vt:lpstr>
      <vt:lpstr>Current Challenges</vt:lpstr>
      <vt:lpstr>Easybuild Singularity Container Workflow</vt:lpstr>
      <vt:lpstr>GitHub Integration</vt:lpstr>
      <vt:lpstr>Autoformat Python Code with Black</vt:lpstr>
      <vt:lpstr>Future Work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Buildtest: HPC Software Stack Testing Framework</dc:title>
  <dc:creator>shahzeb siddiqui</dc:creator>
  <cp:lastModifiedBy>SIDDIQUI Shahzeb</cp:lastModifiedBy>
  <cp:revision>68</cp:revision>
  <dcterms:created xsi:type="dcterms:W3CDTF">2020-01-05T19:52:06Z</dcterms:created>
  <dcterms:modified xsi:type="dcterms:W3CDTF">2020-01-29T22:59:22Z</dcterms:modified>
</cp:coreProperties>
</file>